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5" r:id="rId3"/>
    <p:sldId id="291" r:id="rId4"/>
    <p:sldId id="282" r:id="rId5"/>
    <p:sldId id="267" r:id="rId6"/>
    <p:sldId id="275" r:id="rId7"/>
    <p:sldId id="284" r:id="rId8"/>
    <p:sldId id="293" r:id="rId9"/>
    <p:sldId id="268" r:id="rId10"/>
    <p:sldId id="279" r:id="rId11"/>
    <p:sldId id="290" r:id="rId12"/>
    <p:sldId id="297" r:id="rId13"/>
    <p:sldId id="280" r:id="rId14"/>
    <p:sldId id="272" r:id="rId15"/>
    <p:sldId id="278" r:id="rId16"/>
    <p:sldId id="274" r:id="rId17"/>
    <p:sldId id="283" r:id="rId18"/>
    <p:sldId id="292" r:id="rId19"/>
    <p:sldId id="286" r:id="rId20"/>
    <p:sldId id="288" r:id="rId21"/>
    <p:sldId id="289" r:id="rId22"/>
    <p:sldId id="271" r:id="rId23"/>
    <p:sldId id="285" r:id="rId24"/>
    <p:sldId id="277" r:id="rId25"/>
    <p:sldId id="281" r:id="rId26"/>
    <p:sldId id="273" r:id="rId27"/>
    <p:sldId id="270" r:id="rId28"/>
    <p:sldId id="294" r:id="rId29"/>
    <p:sldId id="276" r:id="rId30"/>
    <p:sldId id="296" r:id="rId31"/>
    <p:sldId id="269"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4660"/>
  </p:normalViewPr>
  <p:slideViewPr>
    <p:cSldViewPr>
      <p:cViewPr>
        <p:scale>
          <a:sx n="76" d="100"/>
          <a:sy n="76" d="100"/>
        </p:scale>
        <p:origin x="-446" y="-12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CC6FF-516B-48A8-A932-C69AA81B4F2D}" type="datetimeFigureOut">
              <a:rPr lang="en-US" smtClean="0"/>
              <a:pPr/>
              <a:t>10/25/2015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2C69-C05B-46BD-A343-CBDE49FE9B92}" type="slidenum">
              <a:rPr lang="en-US" smtClean="0"/>
              <a:pPr/>
              <a:t>‹#›</a:t>
            </a:fld>
            <a:endParaRPr lang="en-US"/>
          </a:p>
        </p:txBody>
      </p:sp>
    </p:spTree>
    <p:extLst>
      <p:ext uri="{BB962C8B-B14F-4D97-AF65-F5344CB8AC3E}">
        <p14:creationId xmlns:p14="http://schemas.microsoft.com/office/powerpoint/2010/main" val="270716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10</a:t>
            </a:fld>
            <a:endParaRPr lang="en-US"/>
          </a:p>
        </p:txBody>
      </p:sp>
    </p:spTree>
    <p:extLst>
      <p:ext uri="{BB962C8B-B14F-4D97-AF65-F5344CB8AC3E}">
        <p14:creationId xmlns:p14="http://schemas.microsoft.com/office/powerpoint/2010/main" val="360288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B2C69-C05B-46BD-A343-CBDE49FE9B92}" type="slidenum">
              <a:rPr lang="en-US" smtClean="0"/>
              <a:pPr/>
              <a:t>12</a:t>
            </a:fld>
            <a:endParaRPr lang="en-US" dirty="0"/>
          </a:p>
        </p:txBody>
      </p:sp>
    </p:spTree>
    <p:extLst>
      <p:ext uri="{BB962C8B-B14F-4D97-AF65-F5344CB8AC3E}">
        <p14:creationId xmlns:p14="http://schemas.microsoft.com/office/powerpoint/2010/main" val="337342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18</a:t>
            </a:fld>
            <a:endParaRPr lang="en-US"/>
          </a:p>
        </p:txBody>
      </p:sp>
    </p:spTree>
    <p:extLst>
      <p:ext uri="{BB962C8B-B14F-4D97-AF65-F5344CB8AC3E}">
        <p14:creationId xmlns:p14="http://schemas.microsoft.com/office/powerpoint/2010/main" val="68866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0020FC-268B-48C1-9D82-1543D26F9BC7}"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a:t>
            </a:fld>
            <a:endParaRPr lang="en-US"/>
          </a:p>
        </p:txBody>
      </p:sp>
    </p:spTree>
    <p:extLst>
      <p:ext uri="{BB962C8B-B14F-4D97-AF65-F5344CB8AC3E}">
        <p14:creationId xmlns:p14="http://schemas.microsoft.com/office/powerpoint/2010/main" val="3047422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21</a:t>
            </a:fld>
            <a:endParaRPr lang="en-US"/>
          </a:p>
        </p:txBody>
      </p:sp>
    </p:spTree>
    <p:extLst>
      <p:ext uri="{BB962C8B-B14F-4D97-AF65-F5344CB8AC3E}">
        <p14:creationId xmlns:p14="http://schemas.microsoft.com/office/powerpoint/2010/main" val="314060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28</a:t>
            </a:fld>
            <a:endParaRPr lang="en-US"/>
          </a:p>
        </p:txBody>
      </p:sp>
    </p:spTree>
    <p:extLst>
      <p:ext uri="{BB962C8B-B14F-4D97-AF65-F5344CB8AC3E}">
        <p14:creationId xmlns:p14="http://schemas.microsoft.com/office/powerpoint/2010/main" val="4161109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30</a:t>
            </a:fld>
            <a:endParaRPr lang="en-US"/>
          </a:p>
        </p:txBody>
      </p:sp>
    </p:spTree>
    <p:extLst>
      <p:ext uri="{BB962C8B-B14F-4D97-AF65-F5344CB8AC3E}">
        <p14:creationId xmlns:p14="http://schemas.microsoft.com/office/powerpoint/2010/main" val="1773489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BB2C69-C05B-46BD-A343-CBDE49FE9B92}" type="slidenum">
              <a:rPr lang="en-US" smtClean="0"/>
              <a:pPr/>
              <a:t>9</a:t>
            </a:fld>
            <a:endParaRPr lang="en-US"/>
          </a:p>
        </p:txBody>
      </p:sp>
    </p:spTree>
    <p:extLst>
      <p:ext uri="{BB962C8B-B14F-4D97-AF65-F5344CB8AC3E}">
        <p14:creationId xmlns:p14="http://schemas.microsoft.com/office/powerpoint/2010/main" val="388944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76ED4-2455-407A-87F5-4A79DC3CAF20}"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04C12-C0D9-4B03-BC24-206E471AEC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76ED4-2455-407A-87F5-4A79DC3CAF20}" type="datetimeFigureOut">
              <a:rPr lang="en-US" smtClean="0"/>
              <a:pPr/>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04C12-C0D9-4B03-BC24-206E471AEC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nal.usda.gov/afsic/pubs/ofp/ofp.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cleantechnica.com/2015/07/31/human-climate-link-still-97-nope-99-vide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pqbnews.com/news/247092381.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22483" b="30460"/>
          <a:stretch>
            <a:fillRect/>
          </a:stretch>
        </p:blipFill>
        <p:spPr bwMode="auto">
          <a:xfrm>
            <a:off x="-36844" y="0"/>
            <a:ext cx="9144000"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ctrTitle"/>
          </p:nvPr>
        </p:nvSpPr>
        <p:spPr>
          <a:xfrm>
            <a:off x="685800" y="4343400"/>
            <a:ext cx="8305800" cy="1066800"/>
          </a:xfrm>
        </p:spPr>
        <p:txBody>
          <a:bodyPr>
            <a:normAutofit fontScale="90000"/>
          </a:bodyPr>
          <a:lstStyle/>
          <a:p>
            <a:r>
              <a:rPr lang="en-US" sz="7200" dirty="0" smtClean="0">
                <a:effectLst>
                  <a:outerShdw blurRad="38100" dist="38100" dir="2700000" algn="tl">
                    <a:srgbClr val="000000">
                      <a:alpha val="43137"/>
                    </a:srgbClr>
                  </a:outerShdw>
                </a:effectLst>
                <a:latin typeface="Artistamp Medium" pitchFamily="2" charset="0"/>
              </a:rPr>
              <a:t>The Psychology of Sustainability</a:t>
            </a:r>
            <a:endParaRPr lang="en-US" sz="7200" dirty="0">
              <a:effectLst>
                <a:outerShdw blurRad="38100" dist="38100" dir="2700000" algn="tl">
                  <a:srgbClr val="000000">
                    <a:alpha val="43137"/>
                  </a:srgbClr>
                </a:outerShdw>
              </a:effectLst>
              <a:latin typeface="Artistamp Medium" pitchFamily="2" charset="0"/>
            </a:endParaRPr>
          </a:p>
        </p:txBody>
      </p:sp>
      <p:sp>
        <p:nvSpPr>
          <p:cNvPr id="6" name="Subtitle 5"/>
          <p:cNvSpPr>
            <a:spLocks noGrp="1"/>
          </p:cNvSpPr>
          <p:nvPr>
            <p:ph type="subTitle" idx="1"/>
          </p:nvPr>
        </p:nvSpPr>
        <p:spPr>
          <a:xfrm>
            <a:off x="1524000" y="5410200"/>
            <a:ext cx="6400800" cy="1295400"/>
          </a:xfrm>
        </p:spPr>
        <p:txBody>
          <a:bodyPr>
            <a:normAutofit/>
          </a:bodyPr>
          <a:lstStyle/>
          <a:p>
            <a:r>
              <a:rPr lang="en-US" dirty="0" smtClean="0">
                <a:solidFill>
                  <a:schemeClr val="tx1"/>
                </a:solidFill>
              </a:rPr>
              <a:t>Deborah S. </a:t>
            </a:r>
            <a:r>
              <a:rPr lang="en-US" dirty="0" err="1" smtClean="0">
                <a:solidFill>
                  <a:schemeClr val="tx1"/>
                </a:solidFill>
              </a:rPr>
              <a:t>Podwika</a:t>
            </a:r>
            <a:r>
              <a:rPr lang="en-US" dirty="0" smtClean="0">
                <a:solidFill>
                  <a:schemeClr val="tx1"/>
                </a:solidFill>
              </a:rPr>
              <a:t>, M.A., C.S.M.</a:t>
            </a:r>
          </a:p>
          <a:p>
            <a:r>
              <a:rPr lang="en-US" dirty="0" smtClean="0">
                <a:solidFill>
                  <a:schemeClr val="tx1"/>
                </a:solidFill>
              </a:rPr>
              <a:t>Kankakee Community 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fontScale="90000"/>
          </a:bodyPr>
          <a:lstStyle/>
          <a:p>
            <a:r>
              <a:rPr lang="en-US" dirty="0" smtClean="0"/>
              <a:t>Cognition</a:t>
            </a:r>
            <a:br>
              <a:rPr lang="en-US" dirty="0" smtClean="0"/>
            </a:br>
            <a:endParaRPr lang="en-US" dirty="0"/>
          </a:p>
        </p:txBody>
      </p:sp>
      <p:sp>
        <p:nvSpPr>
          <p:cNvPr id="4" name="Content Placeholder 3"/>
          <p:cNvSpPr>
            <a:spLocks noGrp="1"/>
          </p:cNvSpPr>
          <p:nvPr>
            <p:ph sz="half" idx="2"/>
          </p:nvPr>
        </p:nvSpPr>
        <p:spPr>
          <a:xfrm>
            <a:off x="4572000" y="1752600"/>
            <a:ext cx="2209800" cy="914400"/>
          </a:xfrm>
        </p:spPr>
        <p:txBody>
          <a:bodyPr>
            <a:normAutofit/>
          </a:bodyPr>
          <a:lstStyle/>
          <a:p>
            <a:pPr marL="0" indent="0">
              <a:buNone/>
            </a:pPr>
            <a:r>
              <a:rPr lang="en-US" sz="3600" dirty="0" smtClean="0"/>
              <a:t>Denial</a:t>
            </a:r>
            <a:endParaRPr lang="en-US" sz="3600" dirty="0"/>
          </a:p>
          <a:p>
            <a:pPr marL="0" indent="0">
              <a:buNone/>
            </a:pPr>
            <a:endParaRPr lang="en-US" sz="3600" dirty="0"/>
          </a:p>
        </p:txBody>
      </p:sp>
      <p:sp>
        <p:nvSpPr>
          <p:cNvPr id="3" name="TextBox 2"/>
          <p:cNvSpPr txBox="1"/>
          <p:nvPr/>
        </p:nvSpPr>
        <p:spPr>
          <a:xfrm>
            <a:off x="381000" y="2667000"/>
            <a:ext cx="8191500" cy="4031873"/>
          </a:xfrm>
          <a:prstGeom prst="rect">
            <a:avLst/>
          </a:prstGeom>
          <a:noFill/>
        </p:spPr>
        <p:txBody>
          <a:bodyPr wrap="square" rtlCol="0">
            <a:spAutoFit/>
          </a:bodyPr>
          <a:lstStyle/>
          <a:p>
            <a:r>
              <a:rPr lang="en-US" sz="3200" dirty="0" smtClean="0"/>
              <a:t>One of the psychological defense mechanisms studied by Freud’s daughter Anna Freud.</a:t>
            </a:r>
          </a:p>
          <a:p>
            <a:r>
              <a:rPr lang="en-US" sz="3200" dirty="0"/>
              <a:t>	</a:t>
            </a:r>
            <a:r>
              <a:rPr lang="en-US" sz="3200" dirty="0" smtClean="0"/>
              <a:t>Refusal to recognize or acknowledge a threating </a:t>
            </a:r>
            <a:r>
              <a:rPr lang="en-US" sz="3200" smtClean="0"/>
              <a:t>situation.</a:t>
            </a:r>
            <a:br>
              <a:rPr lang="en-US" sz="3200" smtClean="0"/>
            </a:br>
            <a:endParaRPr lang="en-US" sz="3200" dirty="0" smtClean="0"/>
          </a:p>
          <a:p>
            <a:r>
              <a:rPr lang="en-US" sz="3200" dirty="0" smtClean="0"/>
              <a:t>I don’t need to recycle there’s nothing wrong with the environment.</a:t>
            </a:r>
          </a:p>
          <a:p>
            <a:r>
              <a:rPr lang="en-US" sz="3200" dirty="0" smtClean="0"/>
              <a:t>I don’t need to recycle it won’t change anything.</a:t>
            </a:r>
            <a:endParaRPr lang="en-US" sz="3200" dirty="0"/>
          </a:p>
        </p:txBody>
      </p:sp>
    </p:spTree>
    <p:extLst>
      <p:ext uri="{BB962C8B-B14F-4D97-AF65-F5344CB8AC3E}">
        <p14:creationId xmlns:p14="http://schemas.microsoft.com/office/powerpoint/2010/main" val="2280460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962400" y="1752600"/>
            <a:ext cx="4191000" cy="914400"/>
          </a:xfrm>
        </p:spPr>
        <p:txBody>
          <a:bodyPr>
            <a:normAutofit fontScale="92500" lnSpcReduction="20000"/>
          </a:bodyPr>
          <a:lstStyle/>
          <a:p>
            <a:pPr marL="0" indent="0" algn="ctr">
              <a:buNone/>
            </a:pPr>
            <a:r>
              <a:rPr lang="en-US" sz="3600" dirty="0" smtClean="0"/>
              <a:t>Diffusion of Responsibility </a:t>
            </a:r>
            <a:endParaRPr lang="en-US" sz="3600" dirty="0"/>
          </a:p>
          <a:p>
            <a:pPr marL="0" indent="0">
              <a:buNone/>
            </a:pPr>
            <a:endParaRPr lang="en-US" sz="3600" dirty="0"/>
          </a:p>
        </p:txBody>
      </p:sp>
      <p:sp>
        <p:nvSpPr>
          <p:cNvPr id="3" name="TextBox 2"/>
          <p:cNvSpPr txBox="1"/>
          <p:nvPr/>
        </p:nvSpPr>
        <p:spPr>
          <a:xfrm>
            <a:off x="228600" y="2667000"/>
            <a:ext cx="8839200" cy="5016758"/>
          </a:xfrm>
          <a:prstGeom prst="rect">
            <a:avLst/>
          </a:prstGeom>
          <a:noFill/>
        </p:spPr>
        <p:txBody>
          <a:bodyPr wrap="square" rtlCol="0">
            <a:spAutoFit/>
          </a:bodyPr>
          <a:lstStyle/>
          <a:p>
            <a:r>
              <a:rPr lang="en-US" sz="3200" dirty="0" smtClean="0"/>
              <a:t>Occurs when a person fails to take responsibility for actions or for inaction because of the presence of other people who are seen to share the responsibility.</a:t>
            </a:r>
            <a:endParaRPr lang="en-US" sz="3200" dirty="0"/>
          </a:p>
          <a:p>
            <a:endParaRPr lang="en-US" sz="3200" dirty="0" smtClean="0"/>
          </a:p>
          <a:p>
            <a:r>
              <a:rPr lang="en-US" sz="3200" dirty="0" smtClean="0"/>
              <a:t>I live in a big neighborhood and there should be someone recycling already. So I don’t have to recycle.  </a:t>
            </a:r>
          </a:p>
          <a:p>
            <a:endParaRPr lang="en-US" sz="3200" dirty="0"/>
          </a:p>
          <a:p>
            <a:endParaRPr lang="en-US" sz="3200" dirty="0"/>
          </a:p>
        </p:txBody>
      </p:sp>
    </p:spTree>
    <p:extLst>
      <p:ext uri="{BB962C8B-B14F-4D97-AF65-F5344CB8AC3E}">
        <p14:creationId xmlns:p14="http://schemas.microsoft.com/office/powerpoint/2010/main" val="73712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962400" y="1752600"/>
            <a:ext cx="4191000" cy="914400"/>
          </a:xfrm>
        </p:spPr>
        <p:txBody>
          <a:bodyPr>
            <a:normAutofit fontScale="92500"/>
          </a:bodyPr>
          <a:lstStyle/>
          <a:p>
            <a:pPr marL="0" indent="0">
              <a:buNone/>
            </a:pPr>
            <a:r>
              <a:rPr lang="en-US" sz="3600" dirty="0" smtClean="0"/>
              <a:t>Emotional Intelligence</a:t>
            </a:r>
            <a:endParaRPr lang="en-US" sz="3600" dirty="0"/>
          </a:p>
          <a:p>
            <a:pPr marL="0" indent="0">
              <a:buNone/>
            </a:pPr>
            <a:endParaRPr lang="en-US" sz="3600" dirty="0"/>
          </a:p>
        </p:txBody>
      </p:sp>
      <p:sp>
        <p:nvSpPr>
          <p:cNvPr id="3" name="TextBox 2"/>
          <p:cNvSpPr txBox="1"/>
          <p:nvPr/>
        </p:nvSpPr>
        <p:spPr>
          <a:xfrm>
            <a:off x="228600" y="2667000"/>
            <a:ext cx="8839200" cy="4031873"/>
          </a:xfrm>
          <a:prstGeom prst="rect">
            <a:avLst/>
          </a:prstGeom>
          <a:noFill/>
        </p:spPr>
        <p:txBody>
          <a:bodyPr wrap="square" rtlCol="0">
            <a:spAutoFit/>
          </a:bodyPr>
          <a:lstStyle/>
          <a:p>
            <a:r>
              <a:rPr lang="en-US" sz="2400" dirty="0" smtClean="0"/>
              <a:t>It’s empathy; knowing what the people around you are feeling. And it’s social skill…getting along well with other people, managing emotions in relationships, being able to persuade or lead others. </a:t>
            </a:r>
          </a:p>
          <a:p>
            <a:endParaRPr lang="en-US" sz="3200" dirty="0"/>
          </a:p>
          <a:p>
            <a:r>
              <a:rPr lang="en-US" sz="2400" dirty="0" smtClean="0"/>
              <a:t>Emotional Intelligence can positively affect sustainability. If a person’s emotional intelligence is strong, then they can encourage and influence others to help sustain the Earth. Also, they could help lead a group affectively to do projects that help the Earth as well as its environment.  </a:t>
            </a:r>
            <a:endParaRPr lang="en-US" sz="2400" dirty="0"/>
          </a:p>
          <a:p>
            <a:endParaRPr lang="en-US" sz="3200" dirty="0"/>
          </a:p>
        </p:txBody>
      </p:sp>
    </p:spTree>
    <p:extLst>
      <p:ext uri="{BB962C8B-B14F-4D97-AF65-F5344CB8AC3E}">
        <p14:creationId xmlns:p14="http://schemas.microsoft.com/office/powerpoint/2010/main" val="81017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3048000" y="452438"/>
            <a:ext cx="5715000" cy="792162"/>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733800" y="1600200"/>
            <a:ext cx="4572000" cy="914400"/>
          </a:xfrm>
        </p:spPr>
        <p:txBody>
          <a:bodyPr>
            <a:normAutofit/>
          </a:bodyPr>
          <a:lstStyle/>
          <a:p>
            <a:pPr marL="0" indent="0" algn="ctr">
              <a:buNone/>
            </a:pPr>
            <a:r>
              <a:rPr lang="en-US" sz="3600" dirty="0" smtClean="0"/>
              <a:t>“Equal Status Contact”</a:t>
            </a:r>
            <a:endParaRPr lang="en-US" sz="3600" dirty="0"/>
          </a:p>
          <a:p>
            <a:pPr marL="0" indent="0">
              <a:buNone/>
            </a:pPr>
            <a:endParaRPr lang="en-US" sz="3600" dirty="0"/>
          </a:p>
        </p:txBody>
      </p:sp>
      <p:sp>
        <p:nvSpPr>
          <p:cNvPr id="3" name="TextBox 2"/>
          <p:cNvSpPr txBox="1"/>
          <p:nvPr/>
        </p:nvSpPr>
        <p:spPr>
          <a:xfrm>
            <a:off x="685800" y="2666999"/>
            <a:ext cx="8001000" cy="4031873"/>
          </a:xfrm>
          <a:prstGeom prst="rect">
            <a:avLst/>
          </a:prstGeom>
          <a:noFill/>
        </p:spPr>
        <p:txBody>
          <a:bodyPr wrap="square" rtlCol="0">
            <a:spAutoFit/>
          </a:bodyPr>
          <a:lstStyle/>
          <a:p>
            <a:r>
              <a:rPr lang="en-US" sz="3200" dirty="0" smtClean="0"/>
              <a:t>“There is no hierarchy between groups; neither group has power over another, they are on equal levels”</a:t>
            </a:r>
            <a:endParaRPr lang="en-US" sz="3200" dirty="0"/>
          </a:p>
          <a:p>
            <a:endParaRPr lang="en-US" sz="3200" dirty="0" smtClean="0"/>
          </a:p>
          <a:p>
            <a:endParaRPr lang="en-US" sz="3200" dirty="0"/>
          </a:p>
          <a:p>
            <a:endParaRPr lang="en-US" sz="3200" dirty="0"/>
          </a:p>
          <a:p>
            <a:r>
              <a:rPr lang="en-US" sz="3200" dirty="0" smtClean="0"/>
              <a:t>“The richer, poorer, and all races plant a community garden together” </a:t>
            </a:r>
            <a:endParaRPr lang="en-US" sz="3200" dirty="0"/>
          </a:p>
        </p:txBody>
      </p:sp>
    </p:spTree>
    <p:extLst>
      <p:ext uri="{BB962C8B-B14F-4D97-AF65-F5344CB8AC3E}">
        <p14:creationId xmlns:p14="http://schemas.microsoft.com/office/powerpoint/2010/main" val="277622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3200400" y="274638"/>
            <a:ext cx="4572000" cy="1143000"/>
          </a:xfrm>
        </p:spPr>
        <p:txBody>
          <a:bodyPr>
            <a:normAutofit/>
          </a:bodyPr>
          <a:lstStyle/>
          <a:p>
            <a:r>
              <a:rPr lang="en-US" dirty="0" smtClean="0"/>
              <a:t> Behavior </a:t>
            </a:r>
            <a:endParaRPr lang="en-US" dirty="0"/>
          </a:p>
        </p:txBody>
      </p:sp>
      <p:sp>
        <p:nvSpPr>
          <p:cNvPr id="4" name="Content Placeholder 3"/>
          <p:cNvSpPr>
            <a:spLocks noGrp="1"/>
          </p:cNvSpPr>
          <p:nvPr>
            <p:ph sz="half" idx="2"/>
          </p:nvPr>
        </p:nvSpPr>
        <p:spPr>
          <a:xfrm>
            <a:off x="3810000" y="1447800"/>
            <a:ext cx="3505200" cy="762000"/>
          </a:xfrm>
        </p:spPr>
        <p:txBody>
          <a:bodyPr>
            <a:normAutofit/>
          </a:bodyPr>
          <a:lstStyle/>
          <a:p>
            <a:pPr marL="0" indent="0">
              <a:buNone/>
            </a:pPr>
            <a:r>
              <a:rPr lang="en-US" sz="3600" dirty="0" smtClean="0"/>
              <a:t>Ethical Guidelines</a:t>
            </a:r>
            <a:endParaRPr lang="en-US" sz="3600" dirty="0"/>
          </a:p>
          <a:p>
            <a:pPr marL="0" indent="0">
              <a:buNone/>
            </a:pPr>
            <a:endParaRPr lang="en-US" sz="3600" dirty="0"/>
          </a:p>
        </p:txBody>
      </p:sp>
      <p:sp>
        <p:nvSpPr>
          <p:cNvPr id="3" name="TextBox 2"/>
          <p:cNvSpPr txBox="1"/>
          <p:nvPr/>
        </p:nvSpPr>
        <p:spPr>
          <a:xfrm>
            <a:off x="571500" y="2667000"/>
            <a:ext cx="8001000" cy="5447645"/>
          </a:xfrm>
          <a:prstGeom prst="rect">
            <a:avLst/>
          </a:prstGeom>
          <a:noFill/>
        </p:spPr>
        <p:txBody>
          <a:bodyPr wrap="square" rtlCol="0">
            <a:spAutoFit/>
          </a:bodyPr>
          <a:lstStyle/>
          <a:p>
            <a:r>
              <a:rPr lang="en-US" sz="2800" dirty="0" smtClean="0"/>
              <a:t>Codes used by people or organizations that state what actions can and can not be done on moral grounds.</a:t>
            </a:r>
          </a:p>
          <a:p>
            <a:endParaRPr lang="en-US" sz="2800" dirty="0" smtClean="0"/>
          </a:p>
          <a:p>
            <a:r>
              <a:rPr lang="en-US" sz="2800" dirty="0" smtClean="0"/>
              <a:t>Organic farmers must follow ethical guidelines when raising animals to make sure there living conditions are up to Federal standards in order to be certified for the use of an organic seal on their product, however</a:t>
            </a:r>
            <a:r>
              <a:rPr lang="en-US" sz="2800" smtClean="0"/>
              <a:t>, non-organic farms do not .</a:t>
            </a:r>
            <a:endParaRPr lang="en-US" sz="2800" dirty="0" smtClean="0"/>
          </a:p>
          <a:p>
            <a:r>
              <a:rPr lang="en-US" sz="2800" dirty="0" smtClean="0">
                <a:hlinkClick r:id="rId4"/>
              </a:rPr>
              <a:t>http://www.nal.usda.gov/afsic/pubs/ofp/ofp.shtml</a:t>
            </a:r>
            <a:endParaRPr lang="en-US" sz="2800" dirty="0" smtClean="0"/>
          </a:p>
          <a:p>
            <a:endParaRPr lang="en-US" sz="3200" dirty="0"/>
          </a:p>
          <a:p>
            <a:endParaRPr lang="en-US" sz="3200" dirty="0"/>
          </a:p>
          <a:p>
            <a:endParaRPr lang="en-US" sz="3200" dirty="0"/>
          </a:p>
        </p:txBody>
      </p:sp>
    </p:spTree>
    <p:extLst>
      <p:ext uri="{BB962C8B-B14F-4D97-AF65-F5344CB8AC3E}">
        <p14:creationId xmlns:p14="http://schemas.microsoft.com/office/powerpoint/2010/main" val="1957697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92"/>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657600" y="1752600"/>
            <a:ext cx="4724400" cy="914400"/>
          </a:xfrm>
        </p:spPr>
        <p:txBody>
          <a:bodyPr>
            <a:normAutofit fontScale="92500"/>
          </a:bodyPr>
          <a:lstStyle/>
          <a:p>
            <a:pPr marL="0" indent="0">
              <a:buNone/>
            </a:pPr>
            <a:r>
              <a:rPr lang="en-US" sz="3600" dirty="0">
                <a:latin typeface="Calibri" panose="020F0502020204030204" pitchFamily="34" charset="0"/>
              </a:rPr>
              <a:t>Evaluation Apprehension</a:t>
            </a:r>
          </a:p>
        </p:txBody>
      </p:sp>
      <p:sp>
        <p:nvSpPr>
          <p:cNvPr id="3" name="TextBox 2"/>
          <p:cNvSpPr txBox="1"/>
          <p:nvPr/>
        </p:nvSpPr>
        <p:spPr>
          <a:xfrm>
            <a:off x="1905000" y="3415184"/>
            <a:ext cx="6324600" cy="584775"/>
          </a:xfrm>
          <a:prstGeom prst="rect">
            <a:avLst/>
          </a:prstGeom>
          <a:noFill/>
        </p:spPr>
        <p:txBody>
          <a:bodyPr wrap="square" rtlCol="0">
            <a:spAutoFit/>
          </a:bodyPr>
          <a:lstStyle/>
          <a:p>
            <a:r>
              <a:rPr lang="en-US" sz="3200" dirty="0" smtClean="0"/>
              <a:t>Concern on how others Evaluate us</a:t>
            </a:r>
            <a:endParaRPr lang="en-US" sz="3200" dirty="0"/>
          </a:p>
        </p:txBody>
      </p:sp>
      <p:sp>
        <p:nvSpPr>
          <p:cNvPr id="5" name="TextBox 4"/>
          <p:cNvSpPr txBox="1"/>
          <p:nvPr/>
        </p:nvSpPr>
        <p:spPr>
          <a:xfrm>
            <a:off x="533400" y="4191000"/>
            <a:ext cx="8077200" cy="2554545"/>
          </a:xfrm>
          <a:prstGeom prst="rect">
            <a:avLst/>
          </a:prstGeom>
          <a:noFill/>
        </p:spPr>
        <p:txBody>
          <a:bodyPr wrap="square" rtlCol="0">
            <a:spAutoFit/>
          </a:bodyPr>
          <a:lstStyle/>
          <a:p>
            <a:r>
              <a:rPr lang="en-US" sz="3200" dirty="0" smtClean="0"/>
              <a:t>Someone may be Apprehensive that neighbors will evaluate them if they do not recycle or drive a sustainable vehicle etc. Or they may be apprehensive that they are being evaluated if they do recycle or drive a sustainable vehicle.</a:t>
            </a:r>
            <a:endParaRPr lang="en-US" sz="3200" dirty="0"/>
          </a:p>
        </p:txBody>
      </p:sp>
    </p:spTree>
    <p:extLst>
      <p:ext uri="{BB962C8B-B14F-4D97-AF65-F5344CB8AC3E}">
        <p14:creationId xmlns:p14="http://schemas.microsoft.com/office/powerpoint/2010/main" val="355689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124200" y="1624484"/>
            <a:ext cx="5867400" cy="914400"/>
          </a:xfrm>
        </p:spPr>
        <p:txBody>
          <a:bodyPr>
            <a:normAutofit/>
          </a:bodyPr>
          <a:lstStyle/>
          <a:p>
            <a:pPr marL="0" indent="0">
              <a:buNone/>
            </a:pPr>
            <a:r>
              <a:rPr lang="en-US" sz="3600" dirty="0" smtClean="0">
                <a:latin typeface="Calibri" panose="020F0502020204030204" pitchFamily="34" charset="0"/>
              </a:rPr>
              <a:t>Fundamental Attribution Error</a:t>
            </a:r>
            <a:endParaRPr lang="en-US" sz="3600" dirty="0">
              <a:latin typeface="Calibri" panose="020F0502020204030204" pitchFamily="34" charset="0"/>
            </a:endParaRPr>
          </a:p>
        </p:txBody>
      </p:sp>
      <p:sp>
        <p:nvSpPr>
          <p:cNvPr id="3" name="TextBox 2"/>
          <p:cNvSpPr txBox="1"/>
          <p:nvPr/>
        </p:nvSpPr>
        <p:spPr>
          <a:xfrm>
            <a:off x="533400" y="2807825"/>
            <a:ext cx="8305800" cy="3539430"/>
          </a:xfrm>
          <a:prstGeom prst="rect">
            <a:avLst/>
          </a:prstGeom>
          <a:noFill/>
        </p:spPr>
        <p:txBody>
          <a:bodyPr wrap="square" rtlCol="0">
            <a:spAutoFit/>
          </a:bodyPr>
          <a:lstStyle/>
          <a:p>
            <a:r>
              <a:rPr lang="en-US" sz="3200" dirty="0" smtClean="0"/>
              <a:t>Tendency for people to overestimate the influence of another person’s internal characteristics on behavior and underestimate the influence of the situation.</a:t>
            </a:r>
          </a:p>
          <a:p>
            <a:endParaRPr lang="en-US" sz="3200" dirty="0"/>
          </a:p>
          <a:p>
            <a:r>
              <a:rPr lang="en-US" sz="3200" dirty="0" smtClean="0"/>
              <a:t>Others do not recycle they are inconsiderate etc.</a:t>
            </a:r>
          </a:p>
          <a:p>
            <a:r>
              <a:rPr lang="en-US" sz="3200" dirty="0" smtClean="0"/>
              <a:t>If we do not we had a darn good reason!</a:t>
            </a:r>
            <a:endParaRPr lang="en-US" sz="3200" dirty="0"/>
          </a:p>
        </p:txBody>
      </p:sp>
    </p:spTree>
    <p:extLst>
      <p:ext uri="{BB962C8B-B14F-4D97-AF65-F5344CB8AC3E}">
        <p14:creationId xmlns:p14="http://schemas.microsoft.com/office/powerpoint/2010/main" val="130826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Behavior</a:t>
            </a:r>
            <a:endParaRPr lang="en-US" dirty="0"/>
          </a:p>
        </p:txBody>
      </p:sp>
      <p:sp>
        <p:nvSpPr>
          <p:cNvPr id="4" name="Content Placeholder 3"/>
          <p:cNvSpPr>
            <a:spLocks noGrp="1"/>
          </p:cNvSpPr>
          <p:nvPr>
            <p:ph sz="half" idx="2"/>
          </p:nvPr>
        </p:nvSpPr>
        <p:spPr>
          <a:xfrm>
            <a:off x="4038600" y="1524000"/>
            <a:ext cx="3276600" cy="914400"/>
          </a:xfrm>
        </p:spPr>
        <p:txBody>
          <a:bodyPr>
            <a:normAutofit fontScale="92500"/>
          </a:bodyPr>
          <a:lstStyle/>
          <a:p>
            <a:pPr marL="0" indent="0">
              <a:buNone/>
            </a:pPr>
            <a:r>
              <a:rPr lang="en-US" sz="3600" dirty="0" smtClean="0"/>
              <a:t>    Incentive Value</a:t>
            </a:r>
            <a:endParaRPr lang="en-US" sz="3600" dirty="0"/>
          </a:p>
          <a:p>
            <a:pPr marL="0" indent="0">
              <a:buNone/>
            </a:pPr>
            <a:endParaRPr lang="en-US" sz="3600" dirty="0"/>
          </a:p>
        </p:txBody>
      </p:sp>
      <p:sp>
        <p:nvSpPr>
          <p:cNvPr id="3" name="TextBox 2"/>
          <p:cNvSpPr txBox="1"/>
          <p:nvPr/>
        </p:nvSpPr>
        <p:spPr>
          <a:xfrm>
            <a:off x="571500" y="2667000"/>
            <a:ext cx="8001000" cy="4031873"/>
          </a:xfrm>
          <a:prstGeom prst="rect">
            <a:avLst/>
          </a:prstGeom>
          <a:noFill/>
        </p:spPr>
        <p:txBody>
          <a:bodyPr wrap="square" rtlCol="0">
            <a:spAutoFit/>
          </a:bodyPr>
          <a:lstStyle/>
          <a:p>
            <a:r>
              <a:rPr lang="en-US" sz="3200" dirty="0" smtClean="0"/>
              <a:t>Incentives are things that attract or lure people into action. Incentives can be both positive and negative. </a:t>
            </a:r>
            <a:endParaRPr lang="en-US" sz="3200" dirty="0"/>
          </a:p>
          <a:p>
            <a:r>
              <a:rPr lang="en-US" sz="3200" dirty="0" smtClean="0"/>
              <a:t>By getting money from recycling one would be more likely to recycle since they are getting rewarded. If the person was recycling and didn’t get a reward then they may not recycle again.</a:t>
            </a:r>
            <a:endParaRPr lang="en-US" sz="3200" dirty="0"/>
          </a:p>
        </p:txBody>
      </p:sp>
    </p:spTree>
    <p:extLst>
      <p:ext uri="{BB962C8B-B14F-4D97-AF65-F5344CB8AC3E}">
        <p14:creationId xmlns:p14="http://schemas.microsoft.com/office/powerpoint/2010/main" val="142505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Behavior </a:t>
            </a:r>
            <a:endParaRPr lang="en-US" dirty="0"/>
          </a:p>
        </p:txBody>
      </p:sp>
      <p:sp>
        <p:nvSpPr>
          <p:cNvPr id="4" name="Content Placeholder 3"/>
          <p:cNvSpPr>
            <a:spLocks noGrp="1"/>
          </p:cNvSpPr>
          <p:nvPr>
            <p:ph sz="half" idx="2"/>
          </p:nvPr>
        </p:nvSpPr>
        <p:spPr>
          <a:xfrm>
            <a:off x="3048000" y="1752600"/>
            <a:ext cx="5791200" cy="914400"/>
          </a:xfrm>
        </p:spPr>
        <p:txBody>
          <a:bodyPr>
            <a:normAutofit/>
          </a:bodyPr>
          <a:lstStyle/>
          <a:p>
            <a:pPr marL="0" indent="0">
              <a:buNone/>
            </a:pPr>
            <a:r>
              <a:rPr lang="en-US" sz="3600" dirty="0"/>
              <a:t>Instant Gratification Behavior</a:t>
            </a:r>
          </a:p>
          <a:p>
            <a:pPr marL="0" indent="0">
              <a:buNone/>
            </a:pPr>
            <a:endParaRPr lang="en-US" sz="3600" dirty="0"/>
          </a:p>
        </p:txBody>
      </p:sp>
      <p:sp>
        <p:nvSpPr>
          <p:cNvPr id="3" name="TextBox 2"/>
          <p:cNvSpPr txBox="1"/>
          <p:nvPr/>
        </p:nvSpPr>
        <p:spPr>
          <a:xfrm>
            <a:off x="228600" y="2667000"/>
            <a:ext cx="8839200" cy="5016758"/>
          </a:xfrm>
          <a:prstGeom prst="rect">
            <a:avLst/>
          </a:prstGeom>
          <a:noFill/>
        </p:spPr>
        <p:txBody>
          <a:bodyPr wrap="square" rtlCol="0">
            <a:spAutoFit/>
          </a:bodyPr>
          <a:lstStyle/>
          <a:p>
            <a:r>
              <a:rPr lang="en-US" sz="3200" dirty="0"/>
              <a:t>In today’s society of “I want it now” many are not willing to wait for the benefits of conservation behaviors to kick in.</a:t>
            </a:r>
          </a:p>
          <a:p>
            <a:endParaRPr lang="en-US" sz="3200" dirty="0"/>
          </a:p>
          <a:p>
            <a:r>
              <a:rPr lang="en-US" sz="3200" dirty="0"/>
              <a:t>Many energy efficient changes are costly up front and some don’t show a cost savings for several years. This goes against societal Instant Gratification Behaviors.</a:t>
            </a:r>
          </a:p>
          <a:p>
            <a:endParaRPr lang="en-US" sz="3200" dirty="0"/>
          </a:p>
          <a:p>
            <a:endParaRPr lang="en-US" sz="3200" dirty="0"/>
          </a:p>
        </p:txBody>
      </p:sp>
    </p:spTree>
    <p:extLst>
      <p:ext uri="{BB962C8B-B14F-4D97-AF65-F5344CB8AC3E}">
        <p14:creationId xmlns:p14="http://schemas.microsoft.com/office/powerpoint/2010/main" val="2377836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38" name="Picture 3"/>
          <p:cNvPicPr>
            <a:picLocks noChangeAspect="1" noChangeArrowheads="1"/>
          </p:cNvPicPr>
          <p:nvPr/>
        </p:nvPicPr>
        <p:blipFill>
          <a:blip r:embed="rId3"/>
          <a:srcRect l="16864" t="19717" r="5141" b="33803"/>
          <a:stretch>
            <a:fillRect/>
          </a:stretch>
        </p:blipFill>
        <p:spPr bwMode="auto">
          <a:xfrm>
            <a:off x="0" y="0"/>
            <a:ext cx="2819400" cy="2514600"/>
          </a:xfrm>
          <a:prstGeom prst="rect">
            <a:avLst/>
          </a:prstGeom>
          <a:noFill/>
          <a:ln w="9525">
            <a:noFill/>
            <a:miter lim="800000"/>
            <a:headEnd/>
            <a:tailEnd/>
          </a:ln>
        </p:spPr>
      </p:pic>
      <p:sp>
        <p:nvSpPr>
          <p:cNvPr id="2" name="Title 1"/>
          <p:cNvSpPr>
            <a:spLocks noGrp="1"/>
          </p:cNvSpPr>
          <p:nvPr>
            <p:ph type="title"/>
          </p:nvPr>
        </p:nvSpPr>
        <p:spPr>
          <a:xfrm>
            <a:off x="2971800" y="274638"/>
            <a:ext cx="5715000" cy="1143000"/>
          </a:xfrm>
        </p:spPr>
        <p:txBody>
          <a:bodyPr>
            <a:normAutofit/>
          </a:bodyPr>
          <a:lstStyle/>
          <a:p>
            <a:r>
              <a:rPr lang="en-US" sz="4000" smtClean="0"/>
              <a:t>Behavior </a:t>
            </a:r>
          </a:p>
        </p:txBody>
      </p:sp>
      <p:sp>
        <p:nvSpPr>
          <p:cNvPr id="14340" name="Content Placeholder 3"/>
          <p:cNvSpPr>
            <a:spLocks noGrp="1"/>
          </p:cNvSpPr>
          <p:nvPr>
            <p:ph sz="half" idx="2"/>
          </p:nvPr>
        </p:nvSpPr>
        <p:spPr>
          <a:xfrm>
            <a:off x="3886200" y="1752600"/>
            <a:ext cx="3886200" cy="914400"/>
          </a:xfrm>
        </p:spPr>
        <p:txBody>
          <a:bodyPr/>
          <a:lstStyle/>
          <a:p>
            <a:pPr marL="0" indent="0">
              <a:buFont typeface="Arial" charset="0"/>
              <a:buNone/>
            </a:pPr>
            <a:r>
              <a:rPr lang="en-US" sz="3600" smtClean="0"/>
              <a:t>Intrinsic Motivation</a:t>
            </a:r>
            <a:r>
              <a:rPr lang="en-US" smtClean="0"/>
              <a:t> </a:t>
            </a:r>
          </a:p>
        </p:txBody>
      </p:sp>
      <p:sp>
        <p:nvSpPr>
          <p:cNvPr id="14341" name="TextBox 2"/>
          <p:cNvSpPr txBox="1">
            <a:spLocks noChangeArrowheads="1"/>
          </p:cNvSpPr>
          <p:nvPr/>
        </p:nvSpPr>
        <p:spPr bwMode="auto">
          <a:xfrm>
            <a:off x="571500" y="2667000"/>
            <a:ext cx="8001000" cy="3689350"/>
          </a:xfrm>
          <a:prstGeom prst="rect">
            <a:avLst/>
          </a:prstGeom>
          <a:noFill/>
          <a:ln w="9525">
            <a:noFill/>
            <a:miter lim="800000"/>
            <a:headEnd/>
            <a:tailEnd/>
          </a:ln>
        </p:spPr>
        <p:txBody>
          <a:bodyPr>
            <a:spAutoFit/>
          </a:bodyPr>
          <a:lstStyle/>
          <a:p>
            <a:r>
              <a:rPr lang="en-US" sz="3200">
                <a:latin typeface="Calibri" pitchFamily="34" charset="0"/>
              </a:rPr>
              <a:t>When one does something for no obvious external rewards. They do it because it makes the individual feel good.</a:t>
            </a:r>
          </a:p>
          <a:p>
            <a:endParaRPr lang="en-US" sz="2800">
              <a:latin typeface="Calibri" pitchFamily="34" charset="0"/>
            </a:endParaRPr>
          </a:p>
          <a:p>
            <a:r>
              <a:rPr lang="en-US" sz="2800">
                <a:latin typeface="Calibri" pitchFamily="34" charset="0"/>
              </a:rPr>
              <a:t>Example: Recycling at home because you want to help the planet and feel like you’re doing your part, rather than only recycling items which you will be paid for (copper, aluminum, etc.).</a:t>
            </a:r>
          </a:p>
        </p:txBody>
      </p:sp>
    </p:spTree>
    <p:extLst>
      <p:ext uri="{BB962C8B-B14F-4D97-AF65-F5344CB8AC3E}">
        <p14:creationId xmlns:p14="http://schemas.microsoft.com/office/powerpoint/2010/main" val="223373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962400" y="1752600"/>
            <a:ext cx="4191000" cy="914400"/>
          </a:xfrm>
        </p:spPr>
        <p:txBody>
          <a:bodyPr>
            <a:normAutofit/>
          </a:bodyPr>
          <a:lstStyle/>
          <a:p>
            <a:pPr marL="0" indent="0">
              <a:buNone/>
            </a:pPr>
            <a:r>
              <a:rPr lang="en-US" sz="3600" dirty="0" smtClean="0"/>
              <a:t>Acceptance</a:t>
            </a:r>
            <a:endParaRPr lang="en-US" sz="3600" dirty="0"/>
          </a:p>
        </p:txBody>
      </p:sp>
      <p:sp>
        <p:nvSpPr>
          <p:cNvPr id="3" name="TextBox 2"/>
          <p:cNvSpPr txBox="1"/>
          <p:nvPr/>
        </p:nvSpPr>
        <p:spPr>
          <a:xfrm>
            <a:off x="228600" y="2667000"/>
            <a:ext cx="8839200" cy="3477875"/>
          </a:xfrm>
          <a:prstGeom prst="rect">
            <a:avLst/>
          </a:prstGeom>
          <a:noFill/>
        </p:spPr>
        <p:txBody>
          <a:bodyPr wrap="square" rtlCol="0">
            <a:spAutoFit/>
          </a:bodyPr>
          <a:lstStyle/>
          <a:p>
            <a:r>
              <a:rPr lang="en-US" sz="3200" dirty="0" smtClean="0"/>
              <a:t>When a person finally chooses to believe the reality of a situation.</a:t>
            </a:r>
          </a:p>
          <a:p>
            <a:endParaRPr lang="en-US" sz="3200" dirty="0"/>
          </a:p>
          <a:p>
            <a:r>
              <a:rPr lang="en-US" sz="3200" dirty="0" smtClean="0"/>
              <a:t>Research has shown that 99.99% of scientists accept the reality that humans are the cause of global warming instead of the previously thought 97%.</a:t>
            </a:r>
          </a:p>
          <a:p>
            <a:endParaRPr lang="en-US" sz="1400" dirty="0" smtClean="0"/>
          </a:p>
          <a:p>
            <a:r>
              <a:rPr lang="en-US" sz="1400" smtClean="0">
                <a:hlinkClick r:id="rId4"/>
              </a:rPr>
              <a:t>http</a:t>
            </a:r>
            <a:r>
              <a:rPr lang="en-US" sz="1400" dirty="0">
                <a:hlinkClick r:id="rId4"/>
              </a:rPr>
              <a:t>://</a:t>
            </a:r>
            <a:r>
              <a:rPr lang="en-US" sz="1400">
                <a:hlinkClick r:id="rId4"/>
              </a:rPr>
              <a:t>cleantechnica.com/2015/07/31/human-climate-link-still-97-nope-99-video</a:t>
            </a:r>
            <a:r>
              <a:rPr lang="en-US" sz="1400" smtClean="0">
                <a:hlinkClick r:id="rId4"/>
              </a:rPr>
              <a:t>/</a:t>
            </a:r>
            <a:r>
              <a:rPr lang="en-US" sz="1400" smtClean="0"/>
              <a:t> </a:t>
            </a:r>
            <a:endParaRPr lang="en-US" sz="1400" dirty="0"/>
          </a:p>
        </p:txBody>
      </p:sp>
    </p:spTree>
    <p:extLst>
      <p:ext uri="{BB962C8B-B14F-4D97-AF65-F5344CB8AC3E}">
        <p14:creationId xmlns:p14="http://schemas.microsoft.com/office/powerpoint/2010/main" val="1892421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fontScale="90000"/>
          </a:bodyPr>
          <a:lstStyle/>
          <a:p>
            <a:r>
              <a:rPr lang="en-US" dirty="0" smtClean="0"/>
              <a:t>Behavior</a:t>
            </a:r>
            <a:br>
              <a:rPr lang="en-US" dirty="0" smtClean="0"/>
            </a:br>
            <a:endParaRPr lang="en-US" dirty="0"/>
          </a:p>
        </p:txBody>
      </p:sp>
      <p:sp>
        <p:nvSpPr>
          <p:cNvPr id="4" name="Content Placeholder 3"/>
          <p:cNvSpPr>
            <a:spLocks noGrp="1"/>
          </p:cNvSpPr>
          <p:nvPr>
            <p:ph sz="half" idx="2"/>
          </p:nvPr>
        </p:nvSpPr>
        <p:spPr>
          <a:xfrm>
            <a:off x="3657600" y="1295400"/>
            <a:ext cx="4191000" cy="838200"/>
          </a:xfrm>
        </p:spPr>
        <p:txBody>
          <a:bodyPr>
            <a:normAutofit fontScale="77500" lnSpcReduction="20000"/>
          </a:bodyPr>
          <a:lstStyle/>
          <a:p>
            <a:pPr marL="0" indent="0">
              <a:buNone/>
            </a:pPr>
            <a:r>
              <a:rPr lang="en-US" sz="3600" dirty="0" smtClean="0"/>
              <a:t>Motivational Drive Theory</a:t>
            </a:r>
            <a:endParaRPr lang="en-US" sz="3600" dirty="0"/>
          </a:p>
          <a:p>
            <a:pPr marL="0" indent="0">
              <a:buNone/>
            </a:pPr>
            <a:endParaRPr lang="en-US" sz="3600" dirty="0"/>
          </a:p>
        </p:txBody>
      </p:sp>
      <p:sp>
        <p:nvSpPr>
          <p:cNvPr id="3" name="TextBox 2"/>
          <p:cNvSpPr txBox="1"/>
          <p:nvPr/>
        </p:nvSpPr>
        <p:spPr>
          <a:xfrm>
            <a:off x="571500" y="2667000"/>
            <a:ext cx="8001000" cy="4031873"/>
          </a:xfrm>
          <a:prstGeom prst="rect">
            <a:avLst/>
          </a:prstGeom>
          <a:noFill/>
        </p:spPr>
        <p:txBody>
          <a:bodyPr wrap="square" rtlCol="0">
            <a:spAutoFit/>
          </a:bodyPr>
          <a:lstStyle/>
          <a:p>
            <a:r>
              <a:rPr lang="en-US" sz="3200" dirty="0" smtClean="0"/>
              <a:t>The force that initiates, guides, and maintains goal-oriented behavior and causes us to take action.</a:t>
            </a:r>
            <a:endParaRPr lang="en-US" sz="3200" dirty="0"/>
          </a:p>
          <a:p>
            <a:endParaRPr lang="en-US" sz="3200" dirty="0"/>
          </a:p>
          <a:p>
            <a:r>
              <a:rPr lang="en-US" sz="3200" dirty="0" smtClean="0"/>
              <a:t>When you have the knowledge of recycling, your motivational drive gives you the initiative to want to recycle, to act on it, and make the earth a </a:t>
            </a:r>
            <a:r>
              <a:rPr lang="en-US" sz="3200" smtClean="0"/>
              <a:t>better place to live. </a:t>
            </a:r>
            <a:endParaRPr lang="en-US" sz="3200" dirty="0"/>
          </a:p>
        </p:txBody>
      </p:sp>
    </p:spTree>
    <p:extLst>
      <p:ext uri="{BB962C8B-B14F-4D97-AF65-F5344CB8AC3E}">
        <p14:creationId xmlns:p14="http://schemas.microsoft.com/office/powerpoint/2010/main" val="125129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Behavior</a:t>
            </a:r>
            <a:endParaRPr lang="en-US" dirty="0"/>
          </a:p>
        </p:txBody>
      </p:sp>
      <p:sp>
        <p:nvSpPr>
          <p:cNvPr id="4" name="Content Placeholder 3"/>
          <p:cNvSpPr>
            <a:spLocks noGrp="1"/>
          </p:cNvSpPr>
          <p:nvPr>
            <p:ph sz="half" idx="2"/>
          </p:nvPr>
        </p:nvSpPr>
        <p:spPr>
          <a:xfrm>
            <a:off x="3390900" y="1692276"/>
            <a:ext cx="4838700" cy="822324"/>
          </a:xfrm>
        </p:spPr>
        <p:txBody>
          <a:bodyPr>
            <a:normAutofit/>
          </a:bodyPr>
          <a:lstStyle/>
          <a:p>
            <a:pPr marL="0" indent="0">
              <a:buNone/>
            </a:pPr>
            <a:r>
              <a:rPr lang="en-US" sz="3600" dirty="0" smtClean="0"/>
              <a:t>Observational Learning</a:t>
            </a:r>
            <a:endParaRPr lang="en-US" sz="3600" dirty="0"/>
          </a:p>
        </p:txBody>
      </p:sp>
      <p:sp>
        <p:nvSpPr>
          <p:cNvPr id="3" name="TextBox 2"/>
          <p:cNvSpPr txBox="1"/>
          <p:nvPr/>
        </p:nvSpPr>
        <p:spPr>
          <a:xfrm>
            <a:off x="571500" y="2667000"/>
            <a:ext cx="8001000" cy="3046988"/>
          </a:xfrm>
          <a:prstGeom prst="rect">
            <a:avLst/>
          </a:prstGeom>
          <a:noFill/>
        </p:spPr>
        <p:txBody>
          <a:bodyPr wrap="square" rtlCol="0">
            <a:spAutoFit/>
          </a:bodyPr>
          <a:lstStyle/>
          <a:p>
            <a:r>
              <a:rPr lang="en-US" sz="2400" dirty="0" smtClean="0"/>
              <a:t>Observational learning occurs when one views an action or behavior being executed by another; this causes one in turn to replicate the action. </a:t>
            </a:r>
          </a:p>
          <a:p>
            <a:endParaRPr lang="en-US" sz="2400" dirty="0" smtClean="0"/>
          </a:p>
          <a:p>
            <a:r>
              <a:rPr lang="en-US" sz="2400" dirty="0" smtClean="0"/>
              <a:t>An example of Observational Learning regarding sustainability is when one sees reducing, reusing, recycling in the media they then begin behaving in a more eco-friendly manner. </a:t>
            </a:r>
          </a:p>
          <a:p>
            <a:endParaRPr lang="en-US" sz="2400" dirty="0" smtClean="0"/>
          </a:p>
        </p:txBody>
      </p:sp>
    </p:spTree>
    <p:extLst>
      <p:ext uri="{BB962C8B-B14F-4D97-AF65-F5344CB8AC3E}">
        <p14:creationId xmlns:p14="http://schemas.microsoft.com/office/powerpoint/2010/main" val="4159541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657600" y="1752600"/>
            <a:ext cx="4724400" cy="914400"/>
          </a:xfrm>
        </p:spPr>
        <p:txBody>
          <a:bodyPr>
            <a:normAutofit/>
          </a:bodyPr>
          <a:lstStyle/>
          <a:p>
            <a:pPr marL="0" indent="0">
              <a:buNone/>
            </a:pPr>
            <a:r>
              <a:rPr lang="en-US" sz="3600" dirty="0" smtClean="0">
                <a:latin typeface="Calibri" panose="020F0502020204030204" pitchFamily="34" charset="0"/>
              </a:rPr>
              <a:t>Pluralistic Ignorance</a:t>
            </a:r>
            <a:endParaRPr lang="en-US" sz="3600" dirty="0">
              <a:latin typeface="Calibri" panose="020F0502020204030204" pitchFamily="34" charset="0"/>
            </a:endParaRPr>
          </a:p>
        </p:txBody>
      </p:sp>
      <p:sp>
        <p:nvSpPr>
          <p:cNvPr id="3" name="TextBox 2"/>
          <p:cNvSpPr txBox="1"/>
          <p:nvPr/>
        </p:nvSpPr>
        <p:spPr>
          <a:xfrm>
            <a:off x="838200" y="2667000"/>
            <a:ext cx="7772400" cy="4031873"/>
          </a:xfrm>
          <a:prstGeom prst="rect">
            <a:avLst/>
          </a:prstGeom>
          <a:noFill/>
        </p:spPr>
        <p:txBody>
          <a:bodyPr wrap="square" rtlCol="0">
            <a:spAutoFit/>
          </a:bodyPr>
          <a:lstStyle/>
          <a:p>
            <a:r>
              <a:rPr lang="en-US" sz="3200" dirty="0" smtClean="0"/>
              <a:t>A False Impression of what most other people are thinking or feeling, or how they are responding.</a:t>
            </a:r>
          </a:p>
          <a:p>
            <a:endParaRPr lang="en-US" sz="3200" dirty="0" smtClean="0"/>
          </a:p>
          <a:p>
            <a:r>
              <a:rPr lang="en-US" sz="3200" dirty="0" smtClean="0"/>
              <a:t>When you feel if you do not know much about he environment than others do not or if you do know something then others must know as well.</a:t>
            </a:r>
            <a:endParaRPr lang="en-US" sz="3200" dirty="0"/>
          </a:p>
        </p:txBody>
      </p:sp>
    </p:spTree>
    <p:extLst>
      <p:ext uri="{BB962C8B-B14F-4D97-AF65-F5344CB8AC3E}">
        <p14:creationId xmlns:p14="http://schemas.microsoft.com/office/powerpoint/2010/main" val="238640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Behavior</a:t>
            </a:r>
            <a:endParaRPr lang="en-US" dirty="0"/>
          </a:p>
        </p:txBody>
      </p:sp>
      <p:sp>
        <p:nvSpPr>
          <p:cNvPr id="4" name="Content Placeholder 3"/>
          <p:cNvSpPr>
            <a:spLocks noGrp="1"/>
          </p:cNvSpPr>
          <p:nvPr>
            <p:ph sz="half" idx="2"/>
          </p:nvPr>
        </p:nvSpPr>
        <p:spPr>
          <a:xfrm>
            <a:off x="3733800" y="1752600"/>
            <a:ext cx="3352800" cy="914400"/>
          </a:xfrm>
        </p:spPr>
        <p:txBody>
          <a:bodyPr>
            <a:normAutofit fontScale="92500"/>
          </a:bodyPr>
          <a:lstStyle/>
          <a:p>
            <a:pPr marL="0" indent="0">
              <a:buNone/>
            </a:pPr>
            <a:r>
              <a:rPr lang="en-US" sz="3600" dirty="0" smtClean="0"/>
              <a:t>Prosocial Behavior</a:t>
            </a:r>
            <a:endParaRPr lang="en-US" sz="3600" dirty="0"/>
          </a:p>
          <a:p>
            <a:pPr marL="0" indent="0">
              <a:buNone/>
            </a:pPr>
            <a:endParaRPr lang="en-US" sz="3600" dirty="0"/>
          </a:p>
        </p:txBody>
      </p:sp>
      <p:sp>
        <p:nvSpPr>
          <p:cNvPr id="3" name="TextBox 2"/>
          <p:cNvSpPr txBox="1"/>
          <p:nvPr/>
        </p:nvSpPr>
        <p:spPr>
          <a:xfrm>
            <a:off x="571500" y="2667000"/>
            <a:ext cx="8001000" cy="3046988"/>
          </a:xfrm>
          <a:prstGeom prst="rect">
            <a:avLst/>
          </a:prstGeom>
          <a:noFill/>
        </p:spPr>
        <p:txBody>
          <a:bodyPr wrap="square" rtlCol="0">
            <a:spAutoFit/>
          </a:bodyPr>
          <a:lstStyle/>
          <a:p>
            <a:r>
              <a:rPr lang="en-US" sz="3200" dirty="0" smtClean="0"/>
              <a:t>When the actions of people are done to intentionally to benefit others. </a:t>
            </a:r>
          </a:p>
          <a:p>
            <a:endParaRPr lang="en-US" sz="3200" dirty="0"/>
          </a:p>
          <a:p>
            <a:endParaRPr lang="en-US" sz="3200" dirty="0"/>
          </a:p>
          <a:p>
            <a:r>
              <a:rPr lang="en-US" sz="3200" dirty="0" smtClean="0"/>
              <a:t>People recycle so that future generations can enjoy the planet and its resources.</a:t>
            </a:r>
          </a:p>
        </p:txBody>
      </p:sp>
    </p:spTree>
    <p:extLst>
      <p:ext uri="{BB962C8B-B14F-4D97-AF65-F5344CB8AC3E}">
        <p14:creationId xmlns:p14="http://schemas.microsoft.com/office/powerpoint/2010/main" val="92956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657600" y="1752600"/>
            <a:ext cx="4724400" cy="914400"/>
          </a:xfrm>
        </p:spPr>
        <p:txBody>
          <a:bodyPr>
            <a:normAutofit fontScale="92500"/>
          </a:bodyPr>
          <a:lstStyle/>
          <a:p>
            <a:pPr marL="0" indent="0">
              <a:buNone/>
            </a:pPr>
            <a:r>
              <a:rPr lang="en-US" sz="3600" dirty="0">
                <a:latin typeface="Calibri" panose="020F0502020204030204" pitchFamily="34" charset="0"/>
              </a:rPr>
              <a:t>Representative Heuristics</a:t>
            </a:r>
          </a:p>
        </p:txBody>
      </p:sp>
      <p:sp>
        <p:nvSpPr>
          <p:cNvPr id="3" name="TextBox 2"/>
          <p:cNvSpPr txBox="1"/>
          <p:nvPr/>
        </p:nvSpPr>
        <p:spPr>
          <a:xfrm>
            <a:off x="762000" y="3429000"/>
            <a:ext cx="7696200" cy="3046988"/>
          </a:xfrm>
          <a:prstGeom prst="rect">
            <a:avLst/>
          </a:prstGeom>
          <a:noFill/>
        </p:spPr>
        <p:txBody>
          <a:bodyPr wrap="square" rtlCol="0">
            <a:spAutoFit/>
          </a:bodyPr>
          <a:lstStyle/>
          <a:p>
            <a:r>
              <a:rPr lang="en-US" sz="3200" dirty="0" smtClean="0"/>
              <a:t>When one believes an object or person who shares characteristics with a member of a category is also a member of that category.</a:t>
            </a:r>
          </a:p>
          <a:p>
            <a:endParaRPr lang="en-US" sz="3200" dirty="0"/>
          </a:p>
          <a:p>
            <a:r>
              <a:rPr lang="en-US" sz="3200" dirty="0" smtClean="0"/>
              <a:t>“Tree Huggers” </a:t>
            </a:r>
          </a:p>
          <a:p>
            <a:r>
              <a:rPr lang="en-US" sz="3200" dirty="0" smtClean="0"/>
              <a:t>“Crazy Environmentalists”</a:t>
            </a:r>
            <a:endParaRPr lang="en-US" sz="3200" dirty="0"/>
          </a:p>
        </p:txBody>
      </p:sp>
    </p:spTree>
    <p:extLst>
      <p:ext uri="{BB962C8B-B14F-4D97-AF65-F5344CB8AC3E}">
        <p14:creationId xmlns:p14="http://schemas.microsoft.com/office/powerpoint/2010/main" val="193205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4038600" y="1752600"/>
            <a:ext cx="3886200" cy="914400"/>
          </a:xfrm>
        </p:spPr>
        <p:txBody>
          <a:bodyPr>
            <a:normAutofit/>
          </a:bodyPr>
          <a:lstStyle/>
          <a:p>
            <a:pPr marL="0" indent="0">
              <a:buNone/>
            </a:pPr>
            <a:r>
              <a:rPr lang="en-US" sz="3600" dirty="0" smtClean="0">
                <a:latin typeface="Calibri" panose="020F0502020204030204" pitchFamily="34" charset="0"/>
              </a:rPr>
              <a:t>Selective Exposure</a:t>
            </a:r>
            <a:endParaRPr lang="en-US" sz="3600" dirty="0">
              <a:latin typeface="Calibri" panose="020F0502020204030204" pitchFamily="34" charset="0"/>
            </a:endParaRPr>
          </a:p>
        </p:txBody>
      </p:sp>
      <p:sp>
        <p:nvSpPr>
          <p:cNvPr id="3" name="TextBox 2"/>
          <p:cNvSpPr txBox="1"/>
          <p:nvPr/>
        </p:nvSpPr>
        <p:spPr>
          <a:xfrm>
            <a:off x="838200" y="2971800"/>
            <a:ext cx="7772400" cy="3046988"/>
          </a:xfrm>
          <a:prstGeom prst="rect">
            <a:avLst/>
          </a:prstGeom>
          <a:noFill/>
        </p:spPr>
        <p:txBody>
          <a:bodyPr wrap="square" rtlCol="0">
            <a:spAutoFit/>
          </a:bodyPr>
          <a:lstStyle/>
          <a:p>
            <a:r>
              <a:rPr lang="en-US" sz="3200" dirty="0" smtClean="0"/>
              <a:t>When one seeks information and media which agrees with their views and avoids dissonant information.</a:t>
            </a:r>
          </a:p>
          <a:p>
            <a:endParaRPr lang="en-US" sz="3200" dirty="0"/>
          </a:p>
          <a:p>
            <a:r>
              <a:rPr lang="en-US" sz="3200" dirty="0" smtClean="0"/>
              <a:t>So what new channels would one view if they believed in Climate Change? If they did not?</a:t>
            </a:r>
            <a:endParaRPr lang="en-US" sz="3200" dirty="0"/>
          </a:p>
        </p:txBody>
      </p:sp>
    </p:spTree>
    <p:extLst>
      <p:ext uri="{BB962C8B-B14F-4D97-AF65-F5344CB8AC3E}">
        <p14:creationId xmlns:p14="http://schemas.microsoft.com/office/powerpoint/2010/main" val="2507996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2971800" y="1752600"/>
            <a:ext cx="5943600" cy="914400"/>
          </a:xfrm>
        </p:spPr>
        <p:txBody>
          <a:bodyPr>
            <a:normAutofit fontScale="92500"/>
          </a:bodyPr>
          <a:lstStyle/>
          <a:p>
            <a:pPr marL="0" indent="0">
              <a:buNone/>
            </a:pPr>
            <a:r>
              <a:rPr lang="en-US" sz="3600" dirty="0" smtClean="0">
                <a:latin typeface="Calibri" panose="020F0502020204030204" pitchFamily="34" charset="0"/>
              </a:rPr>
              <a:t>Self-Serving Bias &amp; Attributions</a:t>
            </a:r>
            <a:endParaRPr lang="en-US" sz="3600" dirty="0">
              <a:latin typeface="Calibri" panose="020F0502020204030204" pitchFamily="34" charset="0"/>
            </a:endParaRPr>
          </a:p>
        </p:txBody>
      </p:sp>
      <p:sp>
        <p:nvSpPr>
          <p:cNvPr id="3" name="TextBox 2"/>
          <p:cNvSpPr txBox="1"/>
          <p:nvPr/>
        </p:nvSpPr>
        <p:spPr>
          <a:xfrm>
            <a:off x="864996" y="2858460"/>
            <a:ext cx="7772400" cy="2062103"/>
          </a:xfrm>
          <a:prstGeom prst="rect">
            <a:avLst/>
          </a:prstGeom>
          <a:noFill/>
        </p:spPr>
        <p:txBody>
          <a:bodyPr wrap="square" rtlCol="0">
            <a:spAutoFit/>
          </a:bodyPr>
          <a:lstStyle/>
          <a:p>
            <a:r>
              <a:rPr lang="en-US" sz="3200" dirty="0" smtClean="0"/>
              <a:t>People tend to perceive oneself favorably.</a:t>
            </a:r>
          </a:p>
          <a:p>
            <a:endParaRPr lang="en-US" sz="3200" dirty="0"/>
          </a:p>
          <a:p>
            <a:r>
              <a:rPr lang="en-US" sz="3200" dirty="0" smtClean="0"/>
              <a:t>We tend to Attribute good behaviors to ourselves and negative behaviors to others. </a:t>
            </a:r>
            <a:endParaRPr lang="en-US" sz="3200" dirty="0"/>
          </a:p>
        </p:txBody>
      </p:sp>
    </p:spTree>
    <p:extLst>
      <p:ext uri="{BB962C8B-B14F-4D97-AF65-F5344CB8AC3E}">
        <p14:creationId xmlns:p14="http://schemas.microsoft.com/office/powerpoint/2010/main" val="62244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4114800" y="1752600"/>
            <a:ext cx="3733800" cy="914400"/>
          </a:xfrm>
        </p:spPr>
        <p:txBody>
          <a:bodyPr>
            <a:normAutofit/>
          </a:bodyPr>
          <a:lstStyle/>
          <a:p>
            <a:pPr marL="0" indent="0">
              <a:buNone/>
            </a:pPr>
            <a:r>
              <a:rPr lang="en-US" sz="3600" dirty="0" smtClean="0"/>
              <a:t>Social Comparison</a:t>
            </a:r>
            <a:endParaRPr lang="en-US" sz="3600" dirty="0"/>
          </a:p>
        </p:txBody>
      </p:sp>
      <p:sp>
        <p:nvSpPr>
          <p:cNvPr id="3" name="TextBox 2"/>
          <p:cNvSpPr txBox="1"/>
          <p:nvPr/>
        </p:nvSpPr>
        <p:spPr>
          <a:xfrm>
            <a:off x="533400" y="3048000"/>
            <a:ext cx="8305800" cy="3046988"/>
          </a:xfrm>
          <a:prstGeom prst="rect">
            <a:avLst/>
          </a:prstGeom>
          <a:noFill/>
        </p:spPr>
        <p:txBody>
          <a:bodyPr wrap="square" rtlCol="0">
            <a:spAutoFit/>
          </a:bodyPr>
          <a:lstStyle/>
          <a:p>
            <a:r>
              <a:rPr lang="en-US" sz="3200" dirty="0" smtClean="0"/>
              <a:t>Keeping up with the Jones!</a:t>
            </a:r>
          </a:p>
          <a:p>
            <a:endParaRPr lang="en-US" sz="3200" dirty="0"/>
          </a:p>
          <a:p>
            <a:r>
              <a:rPr lang="en-US" sz="3200" dirty="0" smtClean="0"/>
              <a:t>Again…neighbors begin to use disposable diapers then you do. </a:t>
            </a:r>
            <a:endParaRPr lang="en-US" sz="3200" dirty="0"/>
          </a:p>
          <a:p>
            <a:endParaRPr lang="en-US" sz="3200" dirty="0" smtClean="0"/>
          </a:p>
          <a:p>
            <a:r>
              <a:rPr lang="en-US" sz="3200" dirty="0" smtClean="0"/>
              <a:t>Cars, Houses ETC!!!</a:t>
            </a:r>
            <a:endParaRPr lang="en-US" sz="3200" dirty="0"/>
          </a:p>
        </p:txBody>
      </p:sp>
    </p:spTree>
    <p:extLst>
      <p:ext uri="{BB962C8B-B14F-4D97-AF65-F5344CB8AC3E}">
        <p14:creationId xmlns:p14="http://schemas.microsoft.com/office/powerpoint/2010/main" val="580830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smtClean="0"/>
              <a:t>Cognition &amp; Behavior</a:t>
            </a:r>
            <a:endParaRPr lang="en-US" dirty="0"/>
          </a:p>
        </p:txBody>
      </p:sp>
      <p:sp>
        <p:nvSpPr>
          <p:cNvPr id="4" name="Content Placeholder 3"/>
          <p:cNvSpPr>
            <a:spLocks noGrp="1"/>
          </p:cNvSpPr>
          <p:nvPr>
            <p:ph sz="half" idx="2"/>
          </p:nvPr>
        </p:nvSpPr>
        <p:spPr>
          <a:xfrm>
            <a:off x="4114800" y="1447800"/>
            <a:ext cx="4495800" cy="1066800"/>
          </a:xfrm>
        </p:spPr>
        <p:txBody>
          <a:bodyPr>
            <a:normAutofit/>
          </a:bodyPr>
          <a:lstStyle/>
          <a:p>
            <a:pPr marL="0" indent="0">
              <a:buNone/>
            </a:pPr>
            <a:r>
              <a:rPr lang="en-US" sz="3600" dirty="0" smtClean="0"/>
              <a:t>Social Influence</a:t>
            </a:r>
            <a:endParaRPr lang="en-US" sz="3600" dirty="0"/>
          </a:p>
          <a:p>
            <a:pPr marL="0" indent="0">
              <a:buNone/>
            </a:pPr>
            <a:endParaRPr lang="en-US" sz="3600" dirty="0"/>
          </a:p>
        </p:txBody>
      </p:sp>
      <p:sp>
        <p:nvSpPr>
          <p:cNvPr id="3" name="TextBox 2"/>
          <p:cNvSpPr txBox="1"/>
          <p:nvPr/>
        </p:nvSpPr>
        <p:spPr>
          <a:xfrm>
            <a:off x="228600" y="2667000"/>
            <a:ext cx="8839200" cy="3539430"/>
          </a:xfrm>
          <a:prstGeom prst="rect">
            <a:avLst/>
          </a:prstGeom>
          <a:noFill/>
        </p:spPr>
        <p:txBody>
          <a:bodyPr wrap="square" rtlCol="0">
            <a:spAutoFit/>
          </a:bodyPr>
          <a:lstStyle/>
          <a:p>
            <a:r>
              <a:rPr lang="en-US" sz="3200" dirty="0" smtClean="0"/>
              <a:t>The scientific study of how a person’s thoughts, feelings, and behavior influence and are influenced by social groups.</a:t>
            </a:r>
            <a:endParaRPr lang="en-US" sz="3200" dirty="0"/>
          </a:p>
          <a:p>
            <a:endParaRPr lang="en-US" sz="3200" dirty="0" smtClean="0"/>
          </a:p>
          <a:p>
            <a:r>
              <a:rPr lang="en-US" sz="3200" dirty="0" smtClean="0"/>
              <a:t>People are influenced to recycle more and encouraged to conserve energy by other people or groups </a:t>
            </a:r>
            <a:r>
              <a:rPr lang="en-US" sz="3200" smtClean="0"/>
              <a:t>of people.</a:t>
            </a:r>
            <a:endParaRPr lang="en-US" sz="3200" dirty="0"/>
          </a:p>
        </p:txBody>
      </p:sp>
    </p:spTree>
    <p:extLst>
      <p:ext uri="{BB962C8B-B14F-4D97-AF65-F5344CB8AC3E}">
        <p14:creationId xmlns:p14="http://schemas.microsoft.com/office/powerpoint/2010/main" val="1115213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92"/>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4540180" y="1828800"/>
            <a:ext cx="2590800" cy="914400"/>
          </a:xfrm>
        </p:spPr>
        <p:txBody>
          <a:bodyPr>
            <a:normAutofit/>
          </a:bodyPr>
          <a:lstStyle/>
          <a:p>
            <a:pPr marL="0" indent="0">
              <a:buNone/>
            </a:pPr>
            <a:r>
              <a:rPr lang="en-US" sz="3600" dirty="0" smtClean="0">
                <a:latin typeface="Calibri" panose="020F0502020204030204" pitchFamily="34" charset="0"/>
              </a:rPr>
              <a:t>Stereotypes</a:t>
            </a:r>
            <a:endParaRPr lang="en-US" sz="3600" dirty="0">
              <a:latin typeface="Calibri" panose="020F0502020204030204" pitchFamily="34" charset="0"/>
            </a:endParaRPr>
          </a:p>
        </p:txBody>
      </p:sp>
      <p:sp>
        <p:nvSpPr>
          <p:cNvPr id="3" name="TextBox 2"/>
          <p:cNvSpPr txBox="1"/>
          <p:nvPr/>
        </p:nvSpPr>
        <p:spPr>
          <a:xfrm>
            <a:off x="685800" y="3415184"/>
            <a:ext cx="7543800" cy="2062103"/>
          </a:xfrm>
          <a:prstGeom prst="rect">
            <a:avLst/>
          </a:prstGeom>
          <a:noFill/>
        </p:spPr>
        <p:txBody>
          <a:bodyPr wrap="square" rtlCol="0">
            <a:spAutoFit/>
          </a:bodyPr>
          <a:lstStyle/>
          <a:p>
            <a:r>
              <a:rPr lang="en-US" sz="3200" dirty="0" smtClean="0"/>
              <a:t>What do people broadly think of a group?</a:t>
            </a:r>
          </a:p>
          <a:p>
            <a:endParaRPr lang="en-US" sz="3200" dirty="0"/>
          </a:p>
          <a:p>
            <a:r>
              <a:rPr lang="en-US" sz="3200" dirty="0"/>
              <a:t>“Tree Huggers” </a:t>
            </a:r>
          </a:p>
          <a:p>
            <a:r>
              <a:rPr lang="en-US" sz="3200" dirty="0"/>
              <a:t>“Crazy Environmentalists</a:t>
            </a:r>
            <a:r>
              <a:rPr lang="en-US" sz="3200" dirty="0" smtClean="0"/>
              <a:t>”</a:t>
            </a:r>
            <a:endParaRPr lang="en-US" sz="3200" dirty="0"/>
          </a:p>
        </p:txBody>
      </p:sp>
    </p:spTree>
    <p:extLst>
      <p:ext uri="{BB962C8B-B14F-4D97-AF65-F5344CB8AC3E}">
        <p14:creationId xmlns:p14="http://schemas.microsoft.com/office/powerpoint/2010/main" val="81578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Behavior </a:t>
            </a:r>
            <a:endParaRPr lang="en-US" dirty="0"/>
          </a:p>
        </p:txBody>
      </p:sp>
      <p:sp>
        <p:nvSpPr>
          <p:cNvPr id="4" name="Content Placeholder 3"/>
          <p:cNvSpPr>
            <a:spLocks noGrp="1"/>
          </p:cNvSpPr>
          <p:nvPr>
            <p:ph sz="half" idx="2"/>
          </p:nvPr>
        </p:nvSpPr>
        <p:spPr>
          <a:xfrm>
            <a:off x="3962400" y="1752600"/>
            <a:ext cx="4191000" cy="914400"/>
          </a:xfrm>
        </p:spPr>
        <p:txBody>
          <a:bodyPr>
            <a:normAutofit/>
          </a:bodyPr>
          <a:lstStyle/>
          <a:p>
            <a:pPr marL="0" indent="0">
              <a:buNone/>
            </a:pPr>
            <a:r>
              <a:rPr lang="en-US" sz="3600" dirty="0"/>
              <a:t> </a:t>
            </a:r>
            <a:r>
              <a:rPr lang="en-US" sz="3600" dirty="0" smtClean="0"/>
              <a:t>         </a:t>
            </a:r>
            <a:r>
              <a:rPr lang="en-US" sz="4000" dirty="0" smtClean="0"/>
              <a:t>Altruism</a:t>
            </a:r>
            <a:endParaRPr lang="en-US" sz="4000" dirty="0"/>
          </a:p>
          <a:p>
            <a:pPr marL="0" indent="0">
              <a:buNone/>
            </a:pPr>
            <a:endParaRPr lang="en-US" sz="3600" dirty="0"/>
          </a:p>
        </p:txBody>
      </p:sp>
      <p:sp>
        <p:nvSpPr>
          <p:cNvPr id="3" name="TextBox 2"/>
          <p:cNvSpPr txBox="1"/>
          <p:nvPr/>
        </p:nvSpPr>
        <p:spPr>
          <a:xfrm>
            <a:off x="228600" y="2667000"/>
            <a:ext cx="8839200" cy="5940088"/>
          </a:xfrm>
          <a:prstGeom prst="rect">
            <a:avLst/>
          </a:prstGeom>
          <a:noFill/>
        </p:spPr>
        <p:txBody>
          <a:bodyPr wrap="square" rtlCol="0">
            <a:spAutoFit/>
          </a:bodyPr>
          <a:lstStyle/>
          <a:p>
            <a:r>
              <a:rPr lang="en-US" sz="2800" dirty="0" smtClean="0"/>
              <a:t>Prosocial behavior that is done with no expectation of reward and may involve the risk of harm to oneself.</a:t>
            </a:r>
          </a:p>
          <a:p>
            <a:r>
              <a:rPr lang="en-US" sz="2800" dirty="0" smtClean="0"/>
              <a:t> </a:t>
            </a:r>
          </a:p>
          <a:p>
            <a:r>
              <a:rPr lang="en-US" sz="2800" dirty="0" smtClean="0"/>
              <a:t>Eight </a:t>
            </a:r>
            <a:r>
              <a:rPr lang="en-US" sz="2800" dirty="0"/>
              <a:t>members of the Sydney Rainforest Action Group </a:t>
            </a:r>
            <a:r>
              <a:rPr lang="en-US" sz="2800" dirty="0" smtClean="0"/>
              <a:t> </a:t>
            </a:r>
            <a:r>
              <a:rPr lang="en-US" sz="2800" dirty="0"/>
              <a:t>were convicted of unreasonable </a:t>
            </a:r>
            <a:r>
              <a:rPr lang="en-US" sz="2800" dirty="0" smtClean="0"/>
              <a:t>obstruction. Protesters called an </a:t>
            </a:r>
            <a:r>
              <a:rPr lang="en-US" sz="2800" dirty="0"/>
              <a:t>end to annual Australian imports of around 200,000 cubic </a:t>
            </a:r>
            <a:r>
              <a:rPr lang="en-US" sz="2800" dirty="0" smtClean="0"/>
              <a:t>meters of </a:t>
            </a:r>
            <a:r>
              <a:rPr lang="en-US" sz="2800" dirty="0"/>
              <a:t>Malaysian rainforest timber. The </a:t>
            </a:r>
            <a:r>
              <a:rPr lang="en-US" sz="2800" dirty="0" err="1"/>
              <a:t>Penan</a:t>
            </a:r>
            <a:r>
              <a:rPr lang="en-US" sz="2800" dirty="0"/>
              <a:t>, </a:t>
            </a:r>
            <a:r>
              <a:rPr lang="en-US" sz="2800" dirty="0" err="1"/>
              <a:t>Kubu</a:t>
            </a:r>
            <a:r>
              <a:rPr lang="en-US" sz="2800" dirty="0"/>
              <a:t> and </a:t>
            </a:r>
            <a:r>
              <a:rPr lang="en-US" sz="2800" dirty="0" err="1"/>
              <a:t>Bateq</a:t>
            </a:r>
            <a:r>
              <a:rPr lang="en-US" sz="2800" dirty="0"/>
              <a:t> peoples are completely dependent on the diminishing Borneo rainforests for their survival. </a:t>
            </a:r>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3833851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467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60198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962400" y="1752600"/>
            <a:ext cx="4191000" cy="914400"/>
          </a:xfrm>
        </p:spPr>
        <p:txBody>
          <a:bodyPr>
            <a:normAutofit/>
          </a:bodyPr>
          <a:lstStyle/>
          <a:p>
            <a:pPr marL="0" indent="0">
              <a:buNone/>
            </a:pPr>
            <a:r>
              <a:rPr lang="en-US" sz="3600" dirty="0" smtClean="0"/>
              <a:t>Superego</a:t>
            </a:r>
            <a:endParaRPr lang="en-US" sz="3600" dirty="0"/>
          </a:p>
        </p:txBody>
      </p:sp>
      <p:sp>
        <p:nvSpPr>
          <p:cNvPr id="3" name="TextBox 2"/>
          <p:cNvSpPr txBox="1"/>
          <p:nvPr/>
        </p:nvSpPr>
        <p:spPr>
          <a:xfrm>
            <a:off x="0" y="2667000"/>
            <a:ext cx="9144000" cy="4662815"/>
          </a:xfrm>
          <a:prstGeom prst="rect">
            <a:avLst/>
          </a:prstGeom>
          <a:noFill/>
        </p:spPr>
        <p:txBody>
          <a:bodyPr wrap="square" rtlCol="0">
            <a:spAutoFit/>
          </a:bodyPr>
          <a:lstStyle/>
          <a:p>
            <a:r>
              <a:rPr lang="en-US" sz="2700" dirty="0" smtClean="0">
                <a:latin typeface="Times New Roman" panose="02020603050405020304" pitchFamily="18" charset="0"/>
                <a:cs typeface="Times New Roman" panose="02020603050405020304" pitchFamily="18" charset="0"/>
              </a:rPr>
              <a:t>Contains the conscience, the part the personality that makes people feel guilt, or </a:t>
            </a:r>
            <a:r>
              <a:rPr lang="en-US" sz="2700" i="1" dirty="0" smtClean="0">
                <a:latin typeface="Times New Roman" panose="02020603050405020304" pitchFamily="18" charset="0"/>
                <a:cs typeface="Times New Roman" panose="02020603050405020304" pitchFamily="18" charset="0"/>
              </a:rPr>
              <a:t>moral anxiety, </a:t>
            </a:r>
            <a:r>
              <a:rPr lang="en-US" sz="2700" dirty="0" smtClean="0">
                <a:latin typeface="Times New Roman" panose="02020603050405020304" pitchFamily="18" charset="0"/>
                <a:cs typeface="Times New Roman" panose="02020603050405020304" pitchFamily="18" charset="0"/>
              </a:rPr>
              <a:t>when they do the wrong thing.</a:t>
            </a:r>
          </a:p>
          <a:p>
            <a:endParaRPr lang="en-US" sz="2700" dirty="0" smtClean="0">
              <a:latin typeface="Times New Roman" panose="02020603050405020304" pitchFamily="18" charset="0"/>
              <a:cs typeface="Times New Roman" panose="02020603050405020304" pitchFamily="18" charset="0"/>
            </a:endParaRPr>
          </a:p>
          <a:p>
            <a:r>
              <a:rPr lang="en-US" sz="2700" dirty="0" smtClean="0">
                <a:latin typeface="Times New Roman" panose="02020603050405020304" pitchFamily="18" charset="0"/>
                <a:cs typeface="Times New Roman" panose="02020603050405020304" pitchFamily="18" charset="0"/>
              </a:rPr>
              <a:t>If </a:t>
            </a:r>
            <a:r>
              <a:rPr lang="en-US" sz="2700" dirty="0">
                <a:latin typeface="Times New Roman" panose="02020603050405020304" pitchFamily="18" charset="0"/>
                <a:cs typeface="Times New Roman" panose="02020603050405020304" pitchFamily="18" charset="0"/>
              </a:rPr>
              <a:t>every member of a family recycles except one, the behavior of not recycling is </a:t>
            </a:r>
            <a:r>
              <a:rPr lang="en-US" sz="2700" dirty="0" smtClean="0">
                <a:latin typeface="Times New Roman" panose="02020603050405020304" pitchFamily="18" charset="0"/>
                <a:cs typeface="Times New Roman" panose="02020603050405020304" pitchFamily="18" charset="0"/>
              </a:rPr>
              <a:t>seen as not </a:t>
            </a:r>
            <a:r>
              <a:rPr lang="en-US" sz="2700" dirty="0">
                <a:latin typeface="Times New Roman" panose="02020603050405020304" pitchFamily="18" charset="0"/>
                <a:cs typeface="Times New Roman" panose="02020603050405020304" pitchFamily="18" charset="0"/>
              </a:rPr>
              <a:t>acceptable. The conscience of the person who does not recycle may cause them to feel guilt because they are doing the wrong thing of not recycling like everyone else in the </a:t>
            </a:r>
            <a:r>
              <a:rPr lang="en-US" sz="2700" dirty="0" smtClean="0">
                <a:latin typeface="Times New Roman" panose="02020603050405020304" pitchFamily="18" charset="0"/>
                <a:cs typeface="Times New Roman" panose="02020603050405020304" pitchFamily="18" charset="0"/>
              </a:rPr>
              <a:t>family is doing.   </a:t>
            </a:r>
            <a:endParaRPr lang="en-US" sz="2700" dirty="0">
              <a:latin typeface="Times New Roman" panose="02020603050405020304" pitchFamily="18" charset="0"/>
              <a:cs typeface="Times New Roman" panose="02020603050405020304" pitchFamily="18" charset="0"/>
            </a:endParaRPr>
          </a:p>
          <a:p>
            <a:endParaRPr lang="en-US" sz="2700" dirty="0">
              <a:latin typeface="Times New Roman" panose="02020603050405020304" pitchFamily="18" charset="0"/>
              <a:cs typeface="Times New Roman" panose="02020603050405020304" pitchFamily="18" charset="0"/>
            </a:endParaRPr>
          </a:p>
          <a:p>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25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124200" y="1905000"/>
            <a:ext cx="5715000" cy="914400"/>
          </a:xfrm>
        </p:spPr>
        <p:txBody>
          <a:bodyPr>
            <a:normAutofit/>
          </a:bodyPr>
          <a:lstStyle/>
          <a:p>
            <a:pPr marL="0" indent="0">
              <a:buNone/>
            </a:pPr>
            <a:r>
              <a:rPr lang="en-US" sz="3600" dirty="0"/>
              <a:t>System Justification </a:t>
            </a:r>
            <a:r>
              <a:rPr lang="en-US" sz="3600" dirty="0" smtClean="0"/>
              <a:t>Tendency</a:t>
            </a:r>
          </a:p>
          <a:p>
            <a:pPr marL="0" indent="0">
              <a:buNone/>
            </a:pPr>
            <a:endParaRPr lang="en-US" sz="3600" dirty="0"/>
          </a:p>
          <a:p>
            <a:pPr marL="0" indent="0">
              <a:buNone/>
            </a:pPr>
            <a:endParaRPr lang="en-US" sz="3600" dirty="0"/>
          </a:p>
        </p:txBody>
      </p:sp>
      <p:sp>
        <p:nvSpPr>
          <p:cNvPr id="3" name="TextBox 2"/>
          <p:cNvSpPr txBox="1"/>
          <p:nvPr/>
        </p:nvSpPr>
        <p:spPr>
          <a:xfrm>
            <a:off x="571500" y="3200400"/>
            <a:ext cx="8001000" cy="3046988"/>
          </a:xfrm>
          <a:prstGeom prst="rect">
            <a:avLst/>
          </a:prstGeom>
          <a:noFill/>
        </p:spPr>
        <p:txBody>
          <a:bodyPr wrap="square" rtlCol="0">
            <a:spAutoFit/>
          </a:bodyPr>
          <a:lstStyle/>
          <a:p>
            <a:r>
              <a:rPr lang="en-US" sz="3200" dirty="0" smtClean="0"/>
              <a:t>Tendency to believe in and justify the way things are in their culture, especially when comfortable. They do not want to change from the status quo.  </a:t>
            </a:r>
          </a:p>
          <a:p>
            <a:endParaRPr lang="en-US" sz="3200" dirty="0"/>
          </a:p>
          <a:p>
            <a:r>
              <a:rPr lang="en-US" sz="3200" dirty="0" smtClean="0"/>
              <a:t>We like our habits!!</a:t>
            </a:r>
            <a:endParaRPr lang="en-US" sz="3200" dirty="0"/>
          </a:p>
        </p:txBody>
      </p:sp>
    </p:spTree>
    <p:extLst>
      <p:ext uri="{BB962C8B-B14F-4D97-AF65-F5344CB8AC3E}">
        <p14:creationId xmlns:p14="http://schemas.microsoft.com/office/powerpoint/2010/main" val="197047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657600" y="1624484"/>
            <a:ext cx="4724400" cy="914400"/>
          </a:xfrm>
        </p:spPr>
        <p:txBody>
          <a:bodyPr>
            <a:normAutofit/>
          </a:bodyPr>
          <a:lstStyle/>
          <a:p>
            <a:pPr marL="0" indent="0">
              <a:buNone/>
            </a:pPr>
            <a:r>
              <a:rPr lang="en-US" sz="3600" dirty="0" smtClean="0"/>
              <a:t>Trial and Error</a:t>
            </a:r>
            <a:endParaRPr lang="en-US" sz="3600" dirty="0"/>
          </a:p>
          <a:p>
            <a:pPr marL="0" indent="0">
              <a:buNone/>
            </a:pPr>
            <a:endParaRPr lang="en-US" sz="3600" dirty="0">
              <a:latin typeface="Calibri" panose="020F0502020204030204" pitchFamily="34" charset="0"/>
            </a:endParaRPr>
          </a:p>
        </p:txBody>
      </p:sp>
      <p:sp>
        <p:nvSpPr>
          <p:cNvPr id="3" name="TextBox 2"/>
          <p:cNvSpPr txBox="1"/>
          <p:nvPr/>
        </p:nvSpPr>
        <p:spPr>
          <a:xfrm>
            <a:off x="76200" y="2538884"/>
            <a:ext cx="8763000" cy="3785652"/>
          </a:xfrm>
          <a:prstGeom prst="rect">
            <a:avLst/>
          </a:prstGeom>
          <a:noFill/>
        </p:spPr>
        <p:txBody>
          <a:bodyPr wrap="square" rtlCol="0">
            <a:spAutoFit/>
          </a:bodyPr>
          <a:lstStyle/>
          <a:p>
            <a:r>
              <a:rPr lang="en-US" sz="3000" dirty="0" smtClean="0"/>
              <a:t>Problem-solving method in which one possible solution is tried (one after another) until a successful one is found.</a:t>
            </a:r>
          </a:p>
          <a:p>
            <a:endParaRPr lang="en-US" sz="3000" dirty="0"/>
          </a:p>
          <a:p>
            <a:r>
              <a:rPr lang="en-US" sz="3000" dirty="0" smtClean="0"/>
              <a:t>The problem of running out of fossil fuels poses a threat on our current society. Trial and error tactics help us to strive for better, more efficient and sustainable bio-fuels and ways </a:t>
            </a:r>
            <a:r>
              <a:rPr lang="en-US" sz="3000" smtClean="0"/>
              <a:t>of transportation.</a:t>
            </a:r>
            <a:endParaRPr lang="en-US" sz="3000" dirty="0" smtClean="0"/>
          </a:p>
        </p:txBody>
      </p:sp>
    </p:spTree>
    <p:extLst>
      <p:ext uri="{BB962C8B-B14F-4D97-AF65-F5344CB8AC3E}">
        <p14:creationId xmlns:p14="http://schemas.microsoft.com/office/powerpoint/2010/main" val="244239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657600" y="1624484"/>
            <a:ext cx="4724400" cy="914400"/>
          </a:xfrm>
        </p:spPr>
        <p:txBody>
          <a:bodyPr>
            <a:normAutofit/>
          </a:bodyPr>
          <a:lstStyle/>
          <a:p>
            <a:pPr marL="0" indent="0">
              <a:buNone/>
            </a:pPr>
            <a:r>
              <a:rPr lang="en-US" sz="3600" dirty="0" smtClean="0">
                <a:latin typeface="Calibri" panose="020F0502020204030204" pitchFamily="34" charset="0"/>
              </a:rPr>
              <a:t>Availability </a:t>
            </a:r>
            <a:r>
              <a:rPr lang="en-US" sz="3600" dirty="0">
                <a:latin typeface="Calibri" panose="020F0502020204030204" pitchFamily="34" charset="0"/>
              </a:rPr>
              <a:t>Heuristics</a:t>
            </a:r>
          </a:p>
        </p:txBody>
      </p:sp>
      <p:sp>
        <p:nvSpPr>
          <p:cNvPr id="3" name="TextBox 2"/>
          <p:cNvSpPr txBox="1"/>
          <p:nvPr/>
        </p:nvSpPr>
        <p:spPr>
          <a:xfrm>
            <a:off x="533400" y="2538884"/>
            <a:ext cx="8305800" cy="4308872"/>
          </a:xfrm>
          <a:prstGeom prst="rect">
            <a:avLst/>
          </a:prstGeom>
          <a:noFill/>
        </p:spPr>
        <p:txBody>
          <a:bodyPr wrap="square" rtlCol="0">
            <a:spAutoFit/>
          </a:bodyPr>
          <a:lstStyle/>
          <a:p>
            <a:r>
              <a:rPr lang="en-US" sz="3200" dirty="0" smtClean="0"/>
              <a:t>Estimating frequency or likelihood of an event based on how easy it is to recall relevant information from memory or how easy it is for us to think of related examples.</a:t>
            </a:r>
          </a:p>
          <a:p>
            <a:endParaRPr lang="en-US" dirty="0"/>
          </a:p>
          <a:p>
            <a:r>
              <a:rPr lang="en-US" sz="3200" dirty="0" smtClean="0"/>
              <a:t>How many species are now extinct?</a:t>
            </a:r>
          </a:p>
          <a:p>
            <a:r>
              <a:rPr lang="en-US" sz="3200" dirty="0" smtClean="0"/>
              <a:t>What is happening to temperatures? </a:t>
            </a:r>
          </a:p>
          <a:p>
            <a:r>
              <a:rPr lang="en-US" sz="3200" dirty="0" smtClean="0"/>
              <a:t>How much of Icebergs have melted?</a:t>
            </a:r>
          </a:p>
          <a:p>
            <a:r>
              <a:rPr lang="en-US" sz="3200" dirty="0" smtClean="0"/>
              <a:t>What is happening to our </a:t>
            </a:r>
            <a:r>
              <a:rPr lang="en-US" sz="3200" dirty="0" smtClean="0">
                <a:hlinkClick r:id="rId4"/>
              </a:rPr>
              <a:t>Oceans</a:t>
            </a:r>
            <a:r>
              <a:rPr lang="en-US" sz="3200" dirty="0" smtClean="0"/>
              <a:t>? </a:t>
            </a:r>
            <a:endParaRPr lang="en-US" sz="3200" dirty="0"/>
          </a:p>
        </p:txBody>
      </p:sp>
    </p:spTree>
    <p:extLst>
      <p:ext uri="{BB962C8B-B14F-4D97-AF65-F5344CB8AC3E}">
        <p14:creationId xmlns:p14="http://schemas.microsoft.com/office/powerpoint/2010/main" val="1275578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3810000" y="1778558"/>
            <a:ext cx="3886200" cy="914400"/>
          </a:xfrm>
        </p:spPr>
        <p:txBody>
          <a:bodyPr>
            <a:normAutofit/>
          </a:bodyPr>
          <a:lstStyle/>
          <a:p>
            <a:pPr marL="0" indent="0">
              <a:buNone/>
            </a:pPr>
            <a:r>
              <a:rPr lang="en-US" sz="3600" dirty="0"/>
              <a:t>Belief Perseverance</a:t>
            </a:r>
          </a:p>
          <a:p>
            <a:pPr marL="0" indent="0">
              <a:buNone/>
            </a:pPr>
            <a:endParaRPr lang="en-US" sz="3600" dirty="0"/>
          </a:p>
        </p:txBody>
      </p:sp>
      <p:sp>
        <p:nvSpPr>
          <p:cNvPr id="3" name="TextBox 2"/>
          <p:cNvSpPr txBox="1"/>
          <p:nvPr/>
        </p:nvSpPr>
        <p:spPr>
          <a:xfrm>
            <a:off x="571500" y="2667000"/>
            <a:ext cx="8001000" cy="4031873"/>
          </a:xfrm>
          <a:prstGeom prst="rect">
            <a:avLst/>
          </a:prstGeom>
          <a:noFill/>
        </p:spPr>
        <p:txBody>
          <a:bodyPr wrap="square" rtlCol="0">
            <a:spAutoFit/>
          </a:bodyPr>
          <a:lstStyle/>
          <a:p>
            <a:r>
              <a:rPr lang="en-US" sz="3200" dirty="0"/>
              <a:t>The general public tends to hold on to what they think they know about sustainability and do not seek opposing facts.</a:t>
            </a:r>
          </a:p>
          <a:p>
            <a:endParaRPr lang="en-US" sz="3200" dirty="0"/>
          </a:p>
          <a:p>
            <a:r>
              <a:rPr lang="en-US" sz="3200" dirty="0"/>
              <a:t>The Last Mountain movie attempts to change people’s Belief Perseverance by providing information on the harmful effects that blowing up mountains for coal has on people. </a:t>
            </a:r>
          </a:p>
        </p:txBody>
      </p:sp>
    </p:spTree>
    <p:extLst>
      <p:ext uri="{BB962C8B-B14F-4D97-AF65-F5344CB8AC3E}">
        <p14:creationId xmlns:p14="http://schemas.microsoft.com/office/powerpoint/2010/main" val="191680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 </a:t>
            </a:r>
            <a:endParaRPr lang="en-US" dirty="0"/>
          </a:p>
        </p:txBody>
      </p:sp>
      <p:sp>
        <p:nvSpPr>
          <p:cNvPr id="4" name="Content Placeholder 3"/>
          <p:cNvSpPr>
            <a:spLocks noGrp="1"/>
          </p:cNvSpPr>
          <p:nvPr>
            <p:ph sz="half" idx="2"/>
          </p:nvPr>
        </p:nvSpPr>
        <p:spPr>
          <a:xfrm>
            <a:off x="3429000" y="1752600"/>
            <a:ext cx="4724400" cy="914400"/>
          </a:xfrm>
        </p:spPr>
        <p:txBody>
          <a:bodyPr>
            <a:normAutofit/>
          </a:bodyPr>
          <a:lstStyle/>
          <a:p>
            <a:pPr marL="0" indent="0">
              <a:buNone/>
            </a:pPr>
            <a:r>
              <a:rPr lang="en-US" sz="3600" dirty="0" smtClean="0"/>
              <a:t>Cognitive  Dissonance</a:t>
            </a:r>
            <a:endParaRPr lang="en-US" sz="3600" dirty="0"/>
          </a:p>
          <a:p>
            <a:pPr marL="0" indent="0">
              <a:buNone/>
            </a:pPr>
            <a:endParaRPr lang="en-US" sz="3600" dirty="0"/>
          </a:p>
        </p:txBody>
      </p:sp>
      <p:sp>
        <p:nvSpPr>
          <p:cNvPr id="3" name="TextBox 2"/>
          <p:cNvSpPr txBox="1"/>
          <p:nvPr/>
        </p:nvSpPr>
        <p:spPr>
          <a:xfrm>
            <a:off x="228600" y="2514600"/>
            <a:ext cx="8001000" cy="4401205"/>
          </a:xfrm>
          <a:prstGeom prst="rect">
            <a:avLst/>
          </a:prstGeom>
          <a:noFill/>
        </p:spPr>
        <p:txBody>
          <a:bodyPr wrap="square" rtlCol="0">
            <a:spAutoFit/>
          </a:bodyPr>
          <a:lstStyle/>
          <a:p>
            <a:r>
              <a:rPr lang="en-US" sz="2800" dirty="0"/>
              <a:t>Emotional discomfort caused by conflicting beliefs, morals, or ideals. People who experience this are motivated to change something so the unpleasant feelings go away.</a:t>
            </a:r>
          </a:p>
          <a:p>
            <a:endParaRPr lang="en-US" sz="2400" dirty="0"/>
          </a:p>
          <a:p>
            <a:r>
              <a:rPr lang="en-US" sz="3200" dirty="0"/>
              <a:t> </a:t>
            </a:r>
            <a:r>
              <a:rPr lang="en-US" sz="2800" dirty="0" smtClean="0"/>
              <a:t>Example: A person who considers themselves “green” who travels regularly by plane might change their belief and say “maybe I am not so green after all or change there behavior and take a different way like car pooling. </a:t>
            </a:r>
          </a:p>
        </p:txBody>
      </p:sp>
    </p:spTree>
    <p:extLst>
      <p:ext uri="{BB962C8B-B14F-4D97-AF65-F5344CB8AC3E}">
        <p14:creationId xmlns:p14="http://schemas.microsoft.com/office/powerpoint/2010/main" val="3108220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971800" y="274638"/>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4038600" y="1752600"/>
            <a:ext cx="3886200" cy="914400"/>
          </a:xfrm>
        </p:spPr>
        <p:txBody>
          <a:bodyPr>
            <a:normAutofit/>
          </a:bodyPr>
          <a:lstStyle/>
          <a:p>
            <a:pPr marL="0" indent="0">
              <a:buNone/>
            </a:pPr>
            <a:r>
              <a:rPr lang="en-US" sz="3600" dirty="0" smtClean="0">
                <a:latin typeface="Calibri" panose="020F0502020204030204" pitchFamily="34" charset="0"/>
              </a:rPr>
              <a:t>Confirmation Bias</a:t>
            </a:r>
            <a:endParaRPr lang="en-US" sz="3600" dirty="0">
              <a:latin typeface="Calibri" panose="020F0502020204030204" pitchFamily="34" charset="0"/>
            </a:endParaRPr>
          </a:p>
        </p:txBody>
      </p:sp>
      <p:sp>
        <p:nvSpPr>
          <p:cNvPr id="3" name="TextBox 2"/>
          <p:cNvSpPr txBox="1"/>
          <p:nvPr/>
        </p:nvSpPr>
        <p:spPr>
          <a:xfrm>
            <a:off x="838200" y="2971800"/>
            <a:ext cx="7772400" cy="3046988"/>
          </a:xfrm>
          <a:prstGeom prst="rect">
            <a:avLst/>
          </a:prstGeom>
          <a:noFill/>
        </p:spPr>
        <p:txBody>
          <a:bodyPr wrap="square" rtlCol="0">
            <a:spAutoFit/>
          </a:bodyPr>
          <a:lstStyle/>
          <a:p>
            <a:r>
              <a:rPr lang="en-US" sz="3200" dirty="0" smtClean="0"/>
              <a:t>When one searches for information that confirms one’s preconceptions.</a:t>
            </a:r>
          </a:p>
          <a:p>
            <a:endParaRPr lang="en-US" sz="3200" dirty="0"/>
          </a:p>
          <a:p>
            <a:r>
              <a:rPr lang="en-US" sz="3200" dirty="0" smtClean="0"/>
              <a:t>One who does not believe in Climate Change purposely searches for information which states Climate Change is not real.</a:t>
            </a:r>
            <a:endParaRPr lang="en-US" sz="3200" dirty="0"/>
          </a:p>
        </p:txBody>
      </p:sp>
    </p:spTree>
    <p:extLst>
      <p:ext uri="{BB962C8B-B14F-4D97-AF65-F5344CB8AC3E}">
        <p14:creationId xmlns:p14="http://schemas.microsoft.com/office/powerpoint/2010/main" val="32225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0" y="0"/>
            <a:ext cx="9144000" cy="6858000"/>
          </a:xfrm>
          <a:prstGeom prst="rect">
            <a:avLst/>
          </a:prstGeom>
          <a:solidFill>
            <a:schemeClr val="accent3"/>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85" name="Shape 85"/>
          <p:cNvPicPr preferRelativeResize="0"/>
          <p:nvPr/>
        </p:nvPicPr>
        <p:blipFill rotWithShape="1">
          <a:blip r:embed="rId3">
            <a:alphaModFix/>
          </a:blip>
          <a:srcRect l="16864" t="19718" r="5141" b="33802"/>
          <a:stretch/>
        </p:blipFill>
        <p:spPr>
          <a:xfrm>
            <a:off x="0" y="0"/>
            <a:ext cx="2819400" cy="2514599"/>
          </a:xfrm>
          <a:prstGeom prst="rect">
            <a:avLst/>
          </a:prstGeom>
          <a:noFill/>
          <a:ln>
            <a:noFill/>
          </a:ln>
        </p:spPr>
      </p:pic>
      <p:sp>
        <p:nvSpPr>
          <p:cNvPr id="86" name="Shape 86"/>
          <p:cNvSpPr txBox="1">
            <a:spLocks noGrp="1"/>
          </p:cNvSpPr>
          <p:nvPr>
            <p:ph type="title"/>
          </p:nvPr>
        </p:nvSpPr>
        <p:spPr>
          <a:xfrm>
            <a:off x="2971800" y="274637"/>
            <a:ext cx="60197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Behavior</a:t>
            </a:r>
          </a:p>
        </p:txBody>
      </p:sp>
      <p:sp>
        <p:nvSpPr>
          <p:cNvPr id="87" name="Shape 87"/>
          <p:cNvSpPr txBox="1">
            <a:spLocks noGrp="1"/>
          </p:cNvSpPr>
          <p:nvPr>
            <p:ph type="body" idx="1"/>
          </p:nvPr>
        </p:nvSpPr>
        <p:spPr>
          <a:xfrm>
            <a:off x="4876800" y="1756787"/>
            <a:ext cx="2514600" cy="9144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600" dirty="0">
                <a:solidFill>
                  <a:schemeClr val="dk1"/>
                </a:solidFill>
                <a:latin typeface="Calibri"/>
                <a:ea typeface="Calibri"/>
                <a:cs typeface="Calibri"/>
                <a:sym typeface="Calibri"/>
              </a:rPr>
              <a:t>Conformity</a:t>
            </a:r>
          </a:p>
        </p:txBody>
      </p:sp>
      <p:sp>
        <p:nvSpPr>
          <p:cNvPr id="88" name="Shape 88"/>
          <p:cNvSpPr txBox="1"/>
          <p:nvPr/>
        </p:nvSpPr>
        <p:spPr>
          <a:xfrm>
            <a:off x="228600" y="2667000"/>
            <a:ext cx="8839199"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Calibri"/>
                <a:ea typeface="Calibri"/>
                <a:cs typeface="Calibri"/>
                <a:sym typeface="Calibri"/>
              </a:rPr>
              <a:t>Changing one’s own behavior to more closely match the actions of others</a:t>
            </a:r>
          </a:p>
          <a:p>
            <a:pPr marL="0" marR="0" lvl="0" indent="0" algn="l" rtl="0">
              <a:spcBef>
                <a:spcPts val="0"/>
              </a:spcBef>
              <a:buNone/>
            </a:pPr>
            <a:endParaRPr sz="3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3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3200">
                <a:solidFill>
                  <a:schemeClr val="dk1"/>
                </a:solidFill>
                <a:latin typeface="Calibri"/>
                <a:ea typeface="Calibri"/>
                <a:cs typeface="Calibri"/>
                <a:sym typeface="Calibri"/>
              </a:rPr>
              <a:t>Jimmy drove a gas guzzling car for 10 years. His new neighbor drives an eco-friendly car and his best friend’s car runs on vegetable oil. The next week Jimmy drives up with a new Hybrid.</a:t>
            </a:r>
          </a:p>
        </p:txBody>
      </p:sp>
    </p:spTree>
    <p:extLst>
      <p:ext uri="{BB962C8B-B14F-4D97-AF65-F5344CB8AC3E}">
        <p14:creationId xmlns:p14="http://schemas.microsoft.com/office/powerpoint/2010/main" val="322799664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cstate="print"/>
          <a:srcRect l="16864" t="19718" r="5141" b="33803"/>
          <a:stretch>
            <a:fillRect/>
          </a:stretch>
        </p:blipFill>
        <p:spPr bwMode="auto">
          <a:xfrm>
            <a:off x="0" y="0"/>
            <a:ext cx="2819400" cy="2514600"/>
          </a:xfrm>
          <a:prstGeom prst="rect">
            <a:avLst/>
          </a:prstGeom>
          <a:noFill/>
          <a:ln w="9525">
            <a:noFill/>
            <a:miter lim="800000"/>
            <a:headEnd/>
            <a:tailEnd/>
          </a:ln>
          <a:effectLst/>
        </p:spPr>
      </p:pic>
      <p:sp>
        <p:nvSpPr>
          <p:cNvPr id="2" name="Title 1"/>
          <p:cNvSpPr>
            <a:spLocks noGrp="1"/>
          </p:cNvSpPr>
          <p:nvPr>
            <p:ph type="title"/>
          </p:nvPr>
        </p:nvSpPr>
        <p:spPr>
          <a:xfrm>
            <a:off x="2819400" y="155916"/>
            <a:ext cx="5715000" cy="1143000"/>
          </a:xfrm>
        </p:spPr>
        <p:txBody>
          <a:bodyPr>
            <a:normAutofit/>
          </a:bodyPr>
          <a:lstStyle/>
          <a:p>
            <a:r>
              <a:rPr lang="en-US" dirty="0" smtClean="0"/>
              <a:t>Cognition</a:t>
            </a:r>
            <a:endParaRPr lang="en-US" dirty="0"/>
          </a:p>
        </p:txBody>
      </p:sp>
      <p:sp>
        <p:nvSpPr>
          <p:cNvPr id="4" name="Content Placeholder 3"/>
          <p:cNvSpPr>
            <a:spLocks noGrp="1"/>
          </p:cNvSpPr>
          <p:nvPr>
            <p:ph sz="half" idx="2"/>
          </p:nvPr>
        </p:nvSpPr>
        <p:spPr>
          <a:xfrm>
            <a:off x="4724400" y="1381216"/>
            <a:ext cx="2209800" cy="914400"/>
          </a:xfrm>
        </p:spPr>
        <p:txBody>
          <a:bodyPr>
            <a:normAutofit/>
          </a:bodyPr>
          <a:lstStyle/>
          <a:p>
            <a:pPr marL="0" indent="0">
              <a:buNone/>
            </a:pPr>
            <a:r>
              <a:rPr lang="en-US" sz="3200" dirty="0" smtClean="0"/>
              <a:t>Delusions</a:t>
            </a:r>
            <a:endParaRPr lang="en-US" sz="3200" dirty="0"/>
          </a:p>
        </p:txBody>
      </p:sp>
      <p:sp>
        <p:nvSpPr>
          <p:cNvPr id="3" name="TextBox 2"/>
          <p:cNvSpPr txBox="1"/>
          <p:nvPr/>
        </p:nvSpPr>
        <p:spPr>
          <a:xfrm>
            <a:off x="342900" y="2499102"/>
            <a:ext cx="8001000" cy="4093428"/>
          </a:xfrm>
          <a:prstGeom prst="rect">
            <a:avLst/>
          </a:prstGeom>
          <a:noFill/>
        </p:spPr>
        <p:txBody>
          <a:bodyPr wrap="square" rtlCol="0">
            <a:spAutoFit/>
          </a:bodyPr>
          <a:lstStyle/>
          <a:p>
            <a:r>
              <a:rPr lang="en-US" sz="2000" dirty="0" smtClean="0"/>
              <a:t>A delusion is a false belief held by a person who refuses to accept evidence of their falseness. When it deals with climate change, people may be given evidence to prove that it is happening, but they don’t even try to accept the truth.</a:t>
            </a:r>
          </a:p>
          <a:p>
            <a:pPr lvl="0"/>
            <a:endParaRPr lang="en-US" sz="2000" dirty="0" smtClean="0">
              <a:solidFill>
                <a:prstClr val="black"/>
              </a:solidFill>
            </a:endParaRPr>
          </a:p>
          <a:p>
            <a:pPr lvl="0"/>
            <a:r>
              <a:rPr lang="en-US" sz="2000" dirty="0" smtClean="0">
                <a:solidFill>
                  <a:prstClr val="black"/>
                </a:solidFill>
              </a:rPr>
              <a:t>People </a:t>
            </a:r>
            <a:r>
              <a:rPr lang="en-US" sz="2000" dirty="0">
                <a:solidFill>
                  <a:prstClr val="black"/>
                </a:solidFill>
              </a:rPr>
              <a:t>may not believe in global warming and climate changes. Even though there is hard evidence to back it up. The film </a:t>
            </a:r>
            <a:r>
              <a:rPr lang="en-US" sz="2000" i="1" dirty="0">
                <a:solidFill>
                  <a:prstClr val="black"/>
                </a:solidFill>
              </a:rPr>
              <a:t>An Inconvenient Truth </a:t>
            </a:r>
            <a:r>
              <a:rPr lang="en-US" sz="2000" dirty="0">
                <a:solidFill>
                  <a:prstClr val="black"/>
                </a:solidFill>
              </a:rPr>
              <a:t>showed people what was really happening to the climate of the world. It said that before the video only about 33% believed global warming was real, but after about 85% believed it was real. People have false beliefs and they are delusions until they are educated on the information.</a:t>
            </a:r>
            <a:endParaRPr lang="en-US" sz="2000" i="1" dirty="0">
              <a:solidFill>
                <a:prstClr val="black"/>
              </a:solidFill>
            </a:endParaRPr>
          </a:p>
          <a:p>
            <a:endParaRPr lang="en-US" sz="2000" dirty="0" smtClean="0"/>
          </a:p>
          <a:p>
            <a:r>
              <a:rPr lang="en-US" sz="2000" dirty="0" smtClean="0"/>
              <a:t>Source- </a:t>
            </a:r>
            <a:r>
              <a:rPr lang="en-US" sz="2000" dirty="0"/>
              <a:t>http://www.takepart.com/an-inconvenient-truth/film</a:t>
            </a:r>
          </a:p>
        </p:txBody>
      </p:sp>
    </p:spTree>
    <p:extLst>
      <p:ext uri="{BB962C8B-B14F-4D97-AF65-F5344CB8AC3E}">
        <p14:creationId xmlns:p14="http://schemas.microsoft.com/office/powerpoint/2010/main" val="316140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Lovely Lea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Lovely Leaves</Template>
  <TotalTime>15092</TotalTime>
  <Words>1683</Words>
  <Application>Microsoft Office PowerPoint</Application>
  <PresentationFormat>On-screen Show (4:3)</PresentationFormat>
  <Paragraphs>209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Lovely Leaves</vt:lpstr>
      <vt:lpstr>The Psychology of Sustainability</vt:lpstr>
      <vt:lpstr>Cognition</vt:lpstr>
      <vt:lpstr>Behavior </vt:lpstr>
      <vt:lpstr>Cognition</vt:lpstr>
      <vt:lpstr>Cognition</vt:lpstr>
      <vt:lpstr>Cognition </vt:lpstr>
      <vt:lpstr>Cognition</vt:lpstr>
      <vt:lpstr>Behavior</vt:lpstr>
      <vt:lpstr>Cognition</vt:lpstr>
      <vt:lpstr>Cognition </vt:lpstr>
      <vt:lpstr>Cognition</vt:lpstr>
      <vt:lpstr>Cognition</vt:lpstr>
      <vt:lpstr>Cognition</vt:lpstr>
      <vt:lpstr> Behavior </vt:lpstr>
      <vt:lpstr>Cognition</vt:lpstr>
      <vt:lpstr>Cognition</vt:lpstr>
      <vt:lpstr>Behavior</vt:lpstr>
      <vt:lpstr>Behavior </vt:lpstr>
      <vt:lpstr>Behavior </vt:lpstr>
      <vt:lpstr>Behavior </vt:lpstr>
      <vt:lpstr>Behavior</vt:lpstr>
      <vt:lpstr>Cognition</vt:lpstr>
      <vt:lpstr>Behavior</vt:lpstr>
      <vt:lpstr>Cognition</vt:lpstr>
      <vt:lpstr>Cognition</vt:lpstr>
      <vt:lpstr>Cognition</vt:lpstr>
      <vt:lpstr>Cognition</vt:lpstr>
      <vt:lpstr>Cognition &amp; Behavior</vt:lpstr>
      <vt:lpstr>Cognition</vt:lpstr>
      <vt:lpstr>Cognition</vt:lpstr>
      <vt:lpstr>Cognition</vt:lpstr>
      <vt:lpstr>Cognition</vt:lpstr>
    </vt:vector>
  </TitlesOfParts>
  <Company>Kankakee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Lovely Leaves</dc:title>
  <dc:creator>Debbie Podwika</dc:creator>
  <cp:lastModifiedBy>Debbie</cp:lastModifiedBy>
  <cp:revision>239</cp:revision>
  <dcterms:created xsi:type="dcterms:W3CDTF">2009-07-09T05:51:46Z</dcterms:created>
  <dcterms:modified xsi:type="dcterms:W3CDTF">2015-10-26T04:34:34Z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TC300035011033</vt:lpwstr>
  </property>
</Properties>
</file>